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79" autoAdjust="0"/>
    <p:restoredTop sz="94660"/>
  </p:normalViewPr>
  <p:slideViewPr>
    <p:cSldViewPr>
      <p:cViewPr>
        <p:scale>
          <a:sx n="50" d="100"/>
          <a:sy n="50" d="100"/>
        </p:scale>
        <p:origin x="-198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3B5A-6B34-4A7C-8E1B-802C20950F39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77AB-A113-4B5F-BA22-91BFFAFFC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3B5A-6B34-4A7C-8E1B-802C20950F39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77AB-A113-4B5F-BA22-91BFFAFFC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3B5A-6B34-4A7C-8E1B-802C20950F39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77AB-A113-4B5F-BA22-91BFFAFFC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3B5A-6B34-4A7C-8E1B-802C20950F39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77AB-A113-4B5F-BA22-91BFFAFFC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3B5A-6B34-4A7C-8E1B-802C20950F39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77AB-A113-4B5F-BA22-91BFFAFFC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3B5A-6B34-4A7C-8E1B-802C20950F39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77AB-A113-4B5F-BA22-91BFFAFFC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3B5A-6B34-4A7C-8E1B-802C20950F39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77AB-A113-4B5F-BA22-91BFFAFFC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3B5A-6B34-4A7C-8E1B-802C20950F39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77AB-A113-4B5F-BA22-91BFFAFFC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3B5A-6B34-4A7C-8E1B-802C20950F39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77AB-A113-4B5F-BA22-91BFFAFFC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3B5A-6B34-4A7C-8E1B-802C20950F39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77AB-A113-4B5F-BA22-91BFFAFFC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3B5A-6B34-4A7C-8E1B-802C20950F39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77AB-A113-4B5F-BA22-91BFFAFFC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A3B5A-6B34-4A7C-8E1B-802C20950F39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077AB-A113-4B5F-BA22-91BFFAFFC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cp12.nevsepic.com.ua/58/1353698661-0510104-www.nevsepic.com.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" y="0"/>
            <a:ext cx="9144027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00042"/>
            <a:ext cx="96980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«Мечтатели, помощники, будущие ученики»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340" name="AutoShape 4" descr="https://materinstvo.ru/content/article_images/articles_12501/puiple-2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materinstvo.ru/content/article_images/articles_12501/puiple-2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357686" y="5857892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</a:t>
            </a:r>
          </a:p>
          <a:p>
            <a:pPr algn="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Скворцова О. А.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http://mirnoe.caduk.ru/images/hello_html_m1b4f320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357430"/>
            <a:ext cx="4929190" cy="3308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cp12.nevsepic.com.ua/58/1353698661-0510104-www.nevsepic.com.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7" cy="6858000"/>
          </a:xfrm>
          <a:prstGeom prst="rect">
            <a:avLst/>
          </a:prstGeom>
          <a:noFill/>
        </p:spPr>
      </p:pic>
      <p:pic>
        <p:nvPicPr>
          <p:cNvPr id="23556" name="Picture 4" descr="http://dou1-glowworm.do.am/2018-5/gvh.j.lij_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57562"/>
            <a:ext cx="8372392" cy="33384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1071546"/>
            <a:ext cx="8468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он? – ребенок 6-7лет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cp12.nevsepic.com.ua/58/1353698661-0510104-www.nevsepic.com.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7" cy="6858000"/>
          </a:xfrm>
          <a:prstGeom prst="rect">
            <a:avLst/>
          </a:prstGeom>
          <a:noFill/>
        </p:spPr>
      </p:pic>
      <p:pic>
        <p:nvPicPr>
          <p:cNvPr id="24582" name="Picture 6" descr="http://dutsadok.com.ua/clipart/ljudi/c675d3477f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142984"/>
            <a:ext cx="4420197" cy="5929207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1428728" y="0"/>
            <a:ext cx="4429156" cy="2143116"/>
          </a:xfrm>
          <a:prstGeom prst="cloudCallout">
            <a:avLst>
              <a:gd name="adj1" fmla="val 57824"/>
              <a:gd name="adj2" fmla="val 386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57357" y="1"/>
            <a:ext cx="364333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меня находятся в стадии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формировании произвольность и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избирательность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памяти и внимания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57158" y="1500174"/>
            <a:ext cx="3929090" cy="2143116"/>
          </a:xfrm>
          <a:prstGeom prst="cloudCallout">
            <a:avLst>
              <a:gd name="adj1" fmla="val 81097"/>
              <a:gd name="adj2" fmla="val 25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-облако 12"/>
          <p:cNvSpPr/>
          <p:nvPr/>
        </p:nvSpPr>
        <p:spPr>
          <a:xfrm>
            <a:off x="1071538" y="3286124"/>
            <a:ext cx="3929090" cy="2143116"/>
          </a:xfrm>
          <a:prstGeom prst="cloudCallout">
            <a:avLst>
              <a:gd name="adj1" fmla="val 68923"/>
              <a:gd name="adj2" fmla="val -355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42976" y="2071678"/>
            <a:ext cx="2541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 меня идет активное 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становление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самооценки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3042" y="3857628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Взрослый для меня друг, я равноправный партнер для него 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3143240" y="4857736"/>
            <a:ext cx="3000396" cy="2000264"/>
          </a:xfrm>
          <a:prstGeom prst="cloudCallout">
            <a:avLst>
              <a:gd name="adj1" fmla="val 47222"/>
              <a:gd name="adj2" fmla="val -845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286116" y="5715016"/>
            <a:ext cx="2562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хочу стать учеником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cp12.nevsepic.com.ua/58/1353698661-0510104-www.nevsepic.com.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" y="0"/>
            <a:ext cx="9144027" cy="6858000"/>
          </a:xfrm>
          <a:prstGeom prst="rect">
            <a:avLst/>
          </a:prstGeom>
          <a:noFill/>
        </p:spPr>
      </p:pic>
      <p:sp>
        <p:nvSpPr>
          <p:cNvPr id="6" name="Облако 5"/>
          <p:cNvSpPr/>
          <p:nvPr/>
        </p:nvSpPr>
        <p:spPr>
          <a:xfrm>
            <a:off x="3286116" y="2857496"/>
            <a:ext cx="2357454" cy="192882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14744" y="3286124"/>
            <a:ext cx="15185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нас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радует?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6143636" y="0"/>
            <a:ext cx="2786082" cy="1928826"/>
          </a:xfrm>
          <a:prstGeom prst="cloudCallout">
            <a:avLst>
              <a:gd name="adj1" fmla="val -81381"/>
              <a:gd name="adj2" fmla="val 1033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6072198" y="2000240"/>
            <a:ext cx="3071802" cy="1928826"/>
          </a:xfrm>
          <a:prstGeom prst="cloudCallout">
            <a:avLst>
              <a:gd name="adj1" fmla="val -65537"/>
              <a:gd name="adj2" fmla="val 158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 rot="726889">
            <a:off x="6483244" y="3882709"/>
            <a:ext cx="2486036" cy="1928826"/>
          </a:xfrm>
          <a:prstGeom prst="cloudCallout">
            <a:avLst>
              <a:gd name="adj1" fmla="val -65537"/>
              <a:gd name="adj2" fmla="val -16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-облако 11"/>
          <p:cNvSpPr/>
          <p:nvPr/>
        </p:nvSpPr>
        <p:spPr>
          <a:xfrm rot="726889">
            <a:off x="4870886" y="5099141"/>
            <a:ext cx="2486036" cy="1750538"/>
          </a:xfrm>
          <a:prstGeom prst="cloudCallout">
            <a:avLst>
              <a:gd name="adj1" fmla="val -51129"/>
              <a:gd name="adj2" fmla="val -660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-облако 12"/>
          <p:cNvSpPr/>
          <p:nvPr/>
        </p:nvSpPr>
        <p:spPr>
          <a:xfrm>
            <a:off x="3643306" y="214290"/>
            <a:ext cx="2486036" cy="1928826"/>
          </a:xfrm>
          <a:prstGeom prst="cloudCallout">
            <a:avLst>
              <a:gd name="adj1" fmla="val -4423"/>
              <a:gd name="adj2" fmla="val 887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>
            <a:off x="1500166" y="0"/>
            <a:ext cx="2500330" cy="2143116"/>
          </a:xfrm>
          <a:prstGeom prst="cloudCallout">
            <a:avLst>
              <a:gd name="adj1" fmla="val 57257"/>
              <a:gd name="adj2" fmla="val 1033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0" y="1214422"/>
            <a:ext cx="2486036" cy="1928826"/>
          </a:xfrm>
          <a:prstGeom prst="cloudCallout">
            <a:avLst>
              <a:gd name="adj1" fmla="val 95170"/>
              <a:gd name="adj2" fmla="val 457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0" y="2643182"/>
            <a:ext cx="2843194" cy="2000264"/>
          </a:xfrm>
          <a:prstGeom prst="cloudCallout">
            <a:avLst>
              <a:gd name="adj1" fmla="val 70272"/>
              <a:gd name="adj2" fmla="val 1509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-облако 16"/>
          <p:cNvSpPr/>
          <p:nvPr/>
        </p:nvSpPr>
        <p:spPr>
          <a:xfrm>
            <a:off x="0" y="4643446"/>
            <a:ext cx="2643174" cy="2000264"/>
          </a:xfrm>
          <a:prstGeom prst="cloudCallout">
            <a:avLst>
              <a:gd name="adj1" fmla="val 86116"/>
              <a:gd name="adj2" fmla="val -687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носка-облако 17"/>
          <p:cNvSpPr/>
          <p:nvPr/>
        </p:nvSpPr>
        <p:spPr>
          <a:xfrm rot="726889">
            <a:off x="4870887" y="5099141"/>
            <a:ext cx="2486036" cy="1750538"/>
          </a:xfrm>
          <a:prstGeom prst="cloudCallout">
            <a:avLst>
              <a:gd name="adj1" fmla="val -51129"/>
              <a:gd name="adj2" fmla="val -660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носка-облако 18"/>
          <p:cNvSpPr/>
          <p:nvPr/>
        </p:nvSpPr>
        <p:spPr>
          <a:xfrm>
            <a:off x="2428860" y="4929174"/>
            <a:ext cx="2714644" cy="2143164"/>
          </a:xfrm>
          <a:prstGeom prst="cloudCallout">
            <a:avLst>
              <a:gd name="adj1" fmla="val -4989"/>
              <a:gd name="adj2" fmla="val -716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857620" y="642918"/>
            <a:ext cx="2180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Поведение ребенка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положительно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направленно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7950" y="571480"/>
            <a:ext cx="23151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Уверен в себе, имеет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положительную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самооценку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9388" y="2571744"/>
            <a:ext cx="2459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 спланировать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свою деятельность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15140" y="4071942"/>
            <a:ext cx="22341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Знает название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своего города,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страны, свой адрес,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имя, отчество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</a:p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000628" y="5286388"/>
            <a:ext cx="2290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Выдвигает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гипотезы, участвует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обсуждениях,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задает вопросы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14612" y="5143512"/>
            <a:ext cx="2384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Владеет чистой, грамматически правильной речью, умеет пересказывать</a:t>
            </a:r>
          </a:p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Лит. произведения 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4282" y="5000636"/>
            <a:ext cx="2298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Проявляет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самостоятельность,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инициативу,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индивидуальность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5720" y="3071810"/>
            <a:ext cx="2362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Умеют читать слова,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печатать свое имя,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владеет звуковым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анализом слов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785926"/>
            <a:ext cx="2430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Освоил состав числа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первого десятка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85918" y="357166"/>
            <a:ext cx="2071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Умеет составлять и решать простые задачи на сложение и вычитание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cp12.nevsepic.com.ua/58/1353698661-0510104-www.nevsepic.com.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7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42" y="214290"/>
            <a:ext cx="5850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Советы родителям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2" name="Picture 4" descr="http://sad1m.luninec.edu.by/be/sm.aspx?guid=61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599"/>
            <a:ext cx="4248150" cy="51054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429124" y="1071546"/>
            <a:ext cx="40005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Важнее не учить детей читать, а развивать речь, способность различать звуки.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учить писать, а создавать условия для развития мелкой моторики пальцев рук.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Важен не объем знаний, а качество мышления.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 развивать способность слушать, понимать смысл прочитанного, умение пересказывать.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развития здоровой самооценки необходимо активное участие взрослых.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cp12.nevsepic.com.ua/58/1353698661-0510104-www.nevsepic.com.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7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0"/>
            <a:ext cx="89297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Полезные игры и упражнения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146" name="Picture 2" descr="https://econet.ru/uploads/pictures/467728/content_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14488"/>
            <a:ext cx="4048100" cy="3036075"/>
          </a:xfrm>
          <a:prstGeom prst="rect">
            <a:avLst/>
          </a:prstGeom>
          <a:noFill/>
        </p:spPr>
      </p:pic>
      <p:pic>
        <p:nvPicPr>
          <p:cNvPr id="6148" name="Picture 4" descr="https://belmathematics.by/images/ychenik/ris%2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571612"/>
            <a:ext cx="4524375" cy="2171701"/>
          </a:xfrm>
          <a:prstGeom prst="rect">
            <a:avLst/>
          </a:prstGeom>
          <a:noFill/>
        </p:spPr>
      </p:pic>
      <p:pic>
        <p:nvPicPr>
          <p:cNvPr id="6150" name="Picture 6" descr="http://ped-kopilka.ru/images/photos/2fcd5cf1ebcd4213d8a17edc4cd47ad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860111"/>
            <a:ext cx="2465369" cy="2997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cp12.nevsepic.com.ua/58/1353698661-0510104-www.nevsepic.com.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" y="0"/>
            <a:ext cx="9144027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214290"/>
            <a:ext cx="77620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Стимулируем ребенка к чтению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https://ds04.infourok.ru/uploads/ex/0525/000e497c-1ec4c356/hello_html_4cb471f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57364"/>
            <a:ext cx="6000792" cy="1500198"/>
          </a:xfrm>
          <a:prstGeom prst="rect">
            <a:avLst/>
          </a:prstGeom>
          <a:noFill/>
        </p:spPr>
      </p:pic>
      <p:pic>
        <p:nvPicPr>
          <p:cNvPr id="5124" name="Picture 4" descr="http://www.iz-bumagi-svoimi-rukami.ru/wp-content/uploads/2016/03/Raskraski-dlya-doshkolnikov-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286124"/>
            <a:ext cx="4955286" cy="2295028"/>
          </a:xfrm>
          <a:prstGeom prst="rect">
            <a:avLst/>
          </a:prstGeom>
          <a:noFill/>
        </p:spPr>
      </p:pic>
      <p:pic>
        <p:nvPicPr>
          <p:cNvPr id="5126" name="Picture 6" descr="https://ds04.infourok.ru/uploads/ex/0e81/0000e558-1f56a622/hello_html_m501a2b4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143512"/>
            <a:ext cx="4002694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cp12.nevsepic.com.ua/58/1353698661-0510104-www.nevsepic.com.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" y="0"/>
            <a:ext cx="9144027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0"/>
            <a:ext cx="6609758" cy="48320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Наша цель: 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пройти в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подготовительной группе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программу 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класса,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 дать хороший старт 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школьную жизнь!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https://image.jimcdn.com/app/cms/image/transf/none/path/s1f8316b706c2b445/image/i54a2d90aaf35cf2c/version/1457277977/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571984"/>
            <a:ext cx="462797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cp12.nevsepic.com.ua/58/1353698661-0510104-www.nevsepic.com.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" y="0"/>
            <a:ext cx="9144027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1714488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6" name="Picture 4" descr="https://arhivurokov.ru/multiurok/5/2/7/5277b21606f08306080ce3719b8097799b311179/papka-pieriedvizhka-dlia-roditieliei-kak-proviesti-vykhodnoi-dien-s-diet-mi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143248"/>
            <a:ext cx="670437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247</Words>
  <Application>Microsoft Office PowerPoint</Application>
  <PresentationFormat>Экран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39</cp:revision>
  <dcterms:created xsi:type="dcterms:W3CDTF">2018-09-01T15:06:04Z</dcterms:created>
  <dcterms:modified xsi:type="dcterms:W3CDTF">2018-09-23T13:36:22Z</dcterms:modified>
</cp:coreProperties>
</file>