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8"/>
  </p:notesMasterIdLst>
  <p:sldIdLst>
    <p:sldId id="256" r:id="rId2"/>
    <p:sldId id="337" r:id="rId3"/>
    <p:sldId id="342" r:id="rId4"/>
    <p:sldId id="335" r:id="rId5"/>
    <p:sldId id="341" r:id="rId6"/>
    <p:sldId id="278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5294-793F-460C-81D6-E57395529F4A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45D6D-CE4D-4C9A-B69C-3CC67BB35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93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610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274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26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237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973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1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991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408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588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99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5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3F0F-F3ED-4CED-BC93-E8674E04B2F9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061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502048"/>
            <a:ext cx="2323878" cy="1864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9535"/>
            <a:ext cx="5205860" cy="265919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941168"/>
            <a:ext cx="4608512" cy="1393493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Segoe Print" pitchFamily="2" charset="0"/>
              </a:rPr>
              <a:t>Скворцова О. А</a:t>
            </a:r>
          </a:p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Segoe Print" pitchFamily="2" charset="0"/>
              </a:rPr>
              <a:t>Воспитатель МДОУ «Детский сад № 174»</a:t>
            </a:r>
          </a:p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Segoe Print" pitchFamily="2" charset="0"/>
              </a:rPr>
              <a:t>г. Ярославль</a:t>
            </a:r>
            <a:endParaRPr lang="ru-RU" sz="16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899" y="692696"/>
            <a:ext cx="2736304" cy="652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28728"/>
            <a:ext cx="938786" cy="658369"/>
          </a:xfrm>
          <a:prstGeom prst="rect">
            <a:avLst/>
          </a:prstGeom>
        </p:spPr>
      </p:pic>
      <p:pic>
        <p:nvPicPr>
          <p:cNvPr id="11" name="Picture 2" descr="C:\Users\ольга\Documents\Мои разработки для РИВ\Материалы на конкурс\сммолети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7744" y="0"/>
            <a:ext cx="3466256" cy="769575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67544" y="3068960"/>
            <a:ext cx="8136904" cy="16561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  <a:t>Игровая технология интеллектуально-творческого </a:t>
            </a:r>
            <a:r>
              <a:rPr lang="ru-RU" sz="3600" b="1" dirty="0" err="1" smtClean="0">
                <a:solidFill>
                  <a:srgbClr val="7030A0"/>
                </a:solidFill>
                <a:latin typeface="Segoe Print" pitchFamily="2" charset="0"/>
              </a:rPr>
              <a:t>развиия</a:t>
            </a:r>
            <a: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  <a:t> детей</a:t>
            </a:r>
            <a:b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</a:rPr>
              <a:t>«Сказочные лабиринты игры»</a:t>
            </a:r>
            <a:endParaRPr lang="ru-RU" sz="36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3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6992"/>
            <a:ext cx="3970072" cy="318174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36513">
            <a:off x="8032366" y="4120688"/>
            <a:ext cx="938786" cy="6583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09836">
            <a:off x="-31078" y="1431509"/>
            <a:ext cx="2736304" cy="6528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404664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Segoe Script" pitchFamily="34" charset="0"/>
              </a:rPr>
              <a:t>Особенности технологии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Segoe Script" pitchFamily="34" charset="0"/>
              </a:rPr>
              <a:t>«Сказочные лабиринты игры: </a:t>
            </a:r>
            <a:endParaRPr lang="ru-RU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340768"/>
            <a:ext cx="896448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широкий возрастной диапазон;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многофункциональность развивающих игр;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вариативность;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сказочность;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взаимосвязь развивающих пособий;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7030A0"/>
                </a:solidFill>
                <a:latin typeface="Segoe Print" pitchFamily="2" charset="0"/>
              </a:rPr>
              <a:t>поэтапность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творческий потенциал каждой игры;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комфортность;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технология с «открытым кодом».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000" b="1" dirty="0" smtClean="0">
              <a:solidFill>
                <a:srgbClr val="7030A0"/>
              </a:solidFill>
              <a:latin typeface="Segoe Print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000" b="1" dirty="0" smtClean="0">
              <a:solidFill>
                <a:srgbClr val="7030A0"/>
              </a:solidFill>
              <a:latin typeface="Segoe Print" pitchFamily="2" charset="0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rgbClr val="7030A0"/>
              </a:solidFill>
              <a:latin typeface="Segoe Print" pitchFamily="2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20481" name="Picture 1" descr="C:\Users\Oksana\Downloads\5a56436e202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505325"/>
            <a:ext cx="4762500" cy="2352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88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  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Классификация игр по направленности:</a:t>
            </a:r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Segoe Script" pitchFamily="34" charset="0"/>
              </a:rPr>
            </a:br>
            <a:endParaRPr lang="ru-RU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8301608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sz="2000" dirty="0" smtClean="0">
              <a:solidFill>
                <a:srgbClr val="7030A0"/>
              </a:solidFill>
              <a:latin typeface="Segoe Script" pitchFamily="34" charset="0"/>
            </a:endParaRPr>
          </a:p>
          <a:p>
            <a:pPr marL="514350" indent="-514350">
              <a:buAutoNum type="arabicPeriod"/>
            </a:pPr>
            <a:endParaRPr lang="ru-RU" sz="2000" dirty="0" smtClean="0">
              <a:solidFill>
                <a:srgbClr val="7030A0"/>
              </a:solidFill>
              <a:latin typeface="Segoe Script" pitchFamily="34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Segoe Script" pitchFamily="34" charset="0"/>
              </a:rPr>
              <a:t>Универсальные игровые средства.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Segoe Script" pitchFamily="34" charset="0"/>
              </a:rPr>
              <a:t>Предметные игровые средства.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Segoe Script" pitchFamily="34" charset="0"/>
              </a:rPr>
              <a:t>Конструктивные игровые средства.</a:t>
            </a:r>
          </a:p>
          <a:p>
            <a:pPr marL="514350" indent="-514350">
              <a:buAutoNum type="arabicPeriod"/>
            </a:pPr>
            <a:endParaRPr lang="ru-RU" sz="28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13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4695"/>
            <a:ext cx="4283968" cy="343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8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Универсальные игровые средства:</a:t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dirty="0" smtClean="0"/>
              <a:t>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8301608" cy="4525963"/>
          </a:xfrm>
        </p:spPr>
        <p:txBody>
          <a:bodyPr>
            <a:normAutofit/>
          </a:bodyPr>
          <a:lstStyle/>
          <a:p>
            <a:pPr marL="514350" indent="-514350"/>
            <a:endParaRPr lang="ru-RU" sz="2000" b="1" dirty="0" smtClean="0">
              <a:solidFill>
                <a:srgbClr val="7030A0"/>
              </a:solidFill>
              <a:latin typeface="Segoe Script" pitchFamily="34" charset="0"/>
            </a:endParaRPr>
          </a:p>
          <a:p>
            <a:pPr marL="514350" indent="-514350"/>
            <a:r>
              <a:rPr lang="ru-RU" sz="2000" b="1" dirty="0" smtClean="0">
                <a:solidFill>
                  <a:srgbClr val="7030A0"/>
                </a:solidFill>
                <a:latin typeface="Segoe Script" pitchFamily="34" charset="0"/>
              </a:rPr>
              <a:t>Предметные игровые средства – комплекс </a:t>
            </a:r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  <a:latin typeface="Segoe Script" pitchFamily="34" charset="0"/>
              </a:rPr>
              <a:t>Ковограф</a:t>
            </a:r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</a:rPr>
              <a:t> Ларчик» </a:t>
            </a:r>
            <a:r>
              <a:rPr lang="ru-RU" sz="2000" b="1" dirty="0" smtClean="0">
                <a:solidFill>
                  <a:srgbClr val="7030A0"/>
                </a:solidFill>
                <a:latin typeface="Segoe Script" pitchFamily="34" charset="0"/>
              </a:rPr>
              <a:t>и комплект </a:t>
            </a:r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  <a:latin typeface="Segoe Script" pitchFamily="34" charset="0"/>
              </a:rPr>
              <a:t>МиниЛарчик</a:t>
            </a:r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</a:rPr>
              <a:t>».</a:t>
            </a:r>
          </a:p>
          <a:p>
            <a:pPr marL="514350" indent="-514350"/>
            <a:r>
              <a:rPr lang="ru-RU" sz="2000" b="1" dirty="0" smtClean="0">
                <a:solidFill>
                  <a:srgbClr val="7030A0"/>
                </a:solidFill>
                <a:latin typeface="Segoe Script" pitchFamily="34" charset="0"/>
              </a:rPr>
              <a:t>Графическое универсальное средство – игровой графический тренажер  </a:t>
            </a:r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  <a:latin typeface="Segoe Script" pitchFamily="34" charset="0"/>
              </a:rPr>
              <a:t>Игровизор</a:t>
            </a:r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</a:rPr>
              <a:t>» </a:t>
            </a:r>
            <a:r>
              <a:rPr lang="ru-RU" sz="2000" b="1" dirty="0" smtClean="0">
                <a:solidFill>
                  <a:srgbClr val="7030A0"/>
                </a:solidFill>
                <a:latin typeface="Segoe Script" pitchFamily="34" charset="0"/>
              </a:rPr>
              <a:t>с приложениями.</a:t>
            </a:r>
          </a:p>
          <a:p>
            <a:pPr marL="514350" indent="-514350"/>
            <a:r>
              <a:rPr lang="ru-RU" sz="2000" b="1" dirty="0" smtClean="0">
                <a:solidFill>
                  <a:srgbClr val="7030A0"/>
                </a:solidFill>
                <a:latin typeface="Segoe Script" pitchFamily="34" charset="0"/>
              </a:rPr>
              <a:t>Сказочное универсальное средство – развивающая предметно-пространственная среда </a:t>
            </a:r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</a:rPr>
              <a:t>«Фиолетовый лес».</a:t>
            </a:r>
          </a:p>
          <a:p>
            <a:pPr marL="514350" indent="-514350"/>
            <a:r>
              <a:rPr lang="ru-RU" sz="2000" b="1" dirty="0" smtClean="0">
                <a:solidFill>
                  <a:srgbClr val="7030A0"/>
                </a:solidFill>
                <a:latin typeface="Segoe Script" pitchFamily="34" charset="0"/>
              </a:rPr>
              <a:t>Сказочные образы (персонажи и предметы).</a:t>
            </a:r>
            <a:endParaRPr lang="ru-RU" sz="2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13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21174"/>
            <a:ext cx="2915816" cy="2336826"/>
          </a:xfrm>
          <a:prstGeom prst="rect">
            <a:avLst/>
          </a:prstGeom>
        </p:spPr>
      </p:pic>
      <p:pic>
        <p:nvPicPr>
          <p:cNvPr id="15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405754"/>
            <a:ext cx="3059832" cy="24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8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41390"/>
            <a:ext cx="9234238" cy="4716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83671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Домашнее задание:</a:t>
            </a:r>
          </a:p>
          <a:p>
            <a:pPr marL="342900" indent="-342900" algn="ctr"/>
            <a:r>
              <a:rPr lang="ru-RU" sz="3600" b="1" dirty="0" smtClean="0">
                <a:solidFill>
                  <a:srgbClr val="7030A0"/>
                </a:solidFill>
                <a:latin typeface="Segoe Script" pitchFamily="34" charset="0"/>
              </a:rPr>
              <a:t>Создать «быструю» </a:t>
            </a:r>
            <a:r>
              <a:rPr lang="ru-RU" sz="3600" b="1" dirty="0" smtClean="0">
                <a:solidFill>
                  <a:srgbClr val="7030A0"/>
                </a:solidFill>
                <a:latin typeface="Segoe Script" pitchFamily="34" charset="0"/>
              </a:rPr>
              <a:t>сказку</a:t>
            </a:r>
            <a:r>
              <a:rPr lang="ru-RU" sz="3600" b="1" dirty="0" smtClean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Segoe Script" pitchFamily="34" charset="0"/>
              </a:rPr>
              <a:t>(игру)</a:t>
            </a:r>
            <a:endParaRPr lang="ru-RU" sz="3600" b="1" dirty="0" smtClean="0">
              <a:solidFill>
                <a:srgbClr val="7030A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340768"/>
            <a:ext cx="2323878" cy="1864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9535"/>
            <a:ext cx="5205860" cy="26591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80920" cy="388843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5700" b="1" dirty="0" smtClean="0">
                <a:solidFill>
                  <a:srgbClr val="7030A0"/>
                </a:solidFill>
                <a:latin typeface="Segoe Print" pitchFamily="2" charset="0"/>
              </a:rPr>
              <a:t>«Вера в сказку детей окрыляет,</a:t>
            </a:r>
          </a:p>
          <a:p>
            <a:pPr algn="ctr">
              <a:buNone/>
            </a:pPr>
            <a:r>
              <a:rPr lang="ru-RU" sz="5700" b="1" dirty="0" smtClean="0">
                <a:solidFill>
                  <a:srgbClr val="7030A0"/>
                </a:solidFill>
                <a:latin typeface="Segoe Print" pitchFamily="2" charset="0"/>
              </a:rPr>
              <a:t>а имея крылья они не замечают препятствий при достижении целей!»</a:t>
            </a:r>
            <a:endParaRPr lang="ru-RU" sz="5700" b="1" dirty="0">
              <a:solidFill>
                <a:srgbClr val="7030A0"/>
              </a:solidFill>
              <a:latin typeface="Segoe Print" pitchFamily="2" charset="0"/>
            </a:endParaRPr>
          </a:p>
          <a:p>
            <a:pPr algn="ctr"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ольга\Documents\Мои разработки для РИВ\Материалы на конкурс\сммолет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7744" y="0"/>
            <a:ext cx="3466256" cy="76957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9631"/>
            <a:ext cx="938786" cy="658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5949280"/>
            <a:ext cx="2736304" cy="65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156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Игровая технология интеллектуально-творческого развиия детей «Сказочные лабиринты игры»</vt:lpstr>
      <vt:lpstr>    </vt:lpstr>
      <vt:lpstr>    Классификация игр по направленности: </vt:lpstr>
      <vt:lpstr>Универсальные игровые средства:      </vt:lpstr>
      <vt:lpstr>Слайд 5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онрапноеамблорп</dc:title>
  <dc:creator>Olya</dc:creator>
  <cp:lastModifiedBy>Oksana</cp:lastModifiedBy>
  <cp:revision>207</cp:revision>
  <cp:lastPrinted>2016-03-18T11:23:34Z</cp:lastPrinted>
  <dcterms:created xsi:type="dcterms:W3CDTF">2013-12-13T06:57:14Z</dcterms:created>
  <dcterms:modified xsi:type="dcterms:W3CDTF">2019-12-25T05:26:41Z</dcterms:modified>
</cp:coreProperties>
</file>