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64" r:id="rId3"/>
    <p:sldId id="266" r:id="rId4"/>
    <p:sldId id="257" r:id="rId5"/>
    <p:sldId id="265" r:id="rId6"/>
    <p:sldId id="262" r:id="rId7"/>
    <p:sldId id="258" r:id="rId8"/>
    <p:sldId id="313" r:id="rId9"/>
    <p:sldId id="259" r:id="rId10"/>
    <p:sldId id="260" r:id="rId11"/>
    <p:sldId id="261" r:id="rId12"/>
    <p:sldId id="263" r:id="rId13"/>
    <p:sldId id="267" r:id="rId14"/>
    <p:sldId id="268" r:id="rId15"/>
    <p:sldId id="269" r:id="rId16"/>
    <p:sldId id="272" r:id="rId17"/>
    <p:sldId id="311" r:id="rId18"/>
    <p:sldId id="310" r:id="rId19"/>
    <p:sldId id="312" r:id="rId20"/>
    <p:sldId id="271" r:id="rId21"/>
    <p:sldId id="302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AF34FBB-FFC1-42BB-8A6E-5E250D79FB6F}" type="datetimeFigureOut">
              <a:rPr lang="ru-RU" smtClean="0"/>
              <a:pPr>
                <a:defRPr/>
              </a:pPr>
              <a:t>13.06.2018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CCF0C2-9916-46C4-AAE2-3DFC1DA475F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4136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29D82-FCC5-43EA-9ED9-18B98368010B}" type="datetimeFigureOut">
              <a:rPr lang="ru-RU" smtClean="0"/>
              <a:t>13.06.2018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0660A-5B4A-4916-BC6E-741A00D269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7088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29D82-FCC5-43EA-9ED9-18B98368010B}" type="datetimeFigureOut">
              <a:rPr lang="ru-RU" smtClean="0"/>
              <a:t>13.06.2018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0660A-5B4A-4916-BC6E-741A00D269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9485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29D82-FCC5-43EA-9ED9-18B98368010B}" type="datetimeFigureOut">
              <a:rPr lang="ru-RU" smtClean="0"/>
              <a:t>13.06.2018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0660A-5B4A-4916-BC6E-741A00D269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9924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29D82-FCC5-43EA-9ED9-18B98368010B}" type="datetimeFigureOut">
              <a:rPr lang="ru-RU" smtClean="0"/>
              <a:t>13.06.2018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0660A-5B4A-4916-BC6E-741A00D269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434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29D82-FCC5-43EA-9ED9-18B98368010B}" type="datetimeFigureOut">
              <a:rPr lang="ru-RU" smtClean="0"/>
              <a:t>13.06.2018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0660A-5B4A-4916-BC6E-741A00D269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7676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29D82-FCC5-43EA-9ED9-18B98368010B}" type="datetimeFigureOut">
              <a:rPr lang="ru-RU" smtClean="0"/>
              <a:t>13.06.2018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0660A-5B4A-4916-BC6E-741A00D269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4098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29D82-FCC5-43EA-9ED9-18B98368010B}" type="datetimeFigureOut">
              <a:rPr lang="ru-RU" smtClean="0"/>
              <a:t>13.06.2018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0660A-5B4A-4916-BC6E-741A00D269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3732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29D82-FCC5-43EA-9ED9-18B98368010B}" type="datetimeFigureOut">
              <a:rPr lang="ru-RU" smtClean="0"/>
              <a:t>13.06.2018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0660A-5B4A-4916-BC6E-741A00D269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4105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29D82-FCC5-43EA-9ED9-18B98368010B}" type="datetimeFigureOut">
              <a:rPr lang="ru-RU" smtClean="0"/>
              <a:t>13.06.2018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0660A-5B4A-4916-BC6E-741A00D269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2217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29D82-FCC5-43EA-9ED9-18B98368010B}" type="datetimeFigureOut">
              <a:rPr lang="ru-RU" smtClean="0"/>
              <a:t>13.06.2018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0660A-5B4A-4916-BC6E-741A00D269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5864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C29D82-FCC5-43EA-9ED9-18B98368010B}" type="datetimeFigureOut">
              <a:rPr lang="ru-RU" smtClean="0"/>
              <a:t>13.06.2018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90660A-5B4A-4916-BC6E-741A00D269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8396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&#1048;&#1058;&#1054;&#1043;%20&#1053;&#1040;%20&#1057;&#1054;&#1041;&#1056;&#1040;&#1053;&#1048;&#1045;%20!!!.mp4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1680" y="692696"/>
            <a:ext cx="6982544" cy="3933056"/>
          </a:xfrm>
        </p:spPr>
        <p:txBody>
          <a:bodyPr>
            <a:normAutofit fontScale="90000"/>
          </a:bodyPr>
          <a:lstStyle/>
          <a:p>
            <a:r>
              <a:rPr lang="ru-RU" sz="4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 о работе группы «Создание системы работы по ФЭМП дошкольников посредствам развивающих игр»</a:t>
            </a:r>
            <a:endParaRPr lang="ru-RU" sz="4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91880" y="5157192"/>
            <a:ext cx="5085184" cy="1396752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©</a:t>
            </a: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Скворцова Оксана Анатольевна</a:t>
            </a:r>
          </a:p>
          <a:p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МДОУ «Детский  сад №174»</a:t>
            </a:r>
          </a:p>
          <a:p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Высшая квалификационная категория.</a:t>
            </a:r>
            <a:endParaRPr lang="ru-RU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196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31640" y="188640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«Путешествие в страну великанов»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SANY02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837337">
            <a:off x="1197570" y="929519"/>
            <a:ext cx="3096344" cy="2901316"/>
          </a:xfrm>
          <a:prstGeom prst="rect">
            <a:avLst/>
          </a:prstGeom>
        </p:spPr>
      </p:pic>
      <p:pic>
        <p:nvPicPr>
          <p:cNvPr id="8" name="Рисунок 7" descr="SANY02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818819">
            <a:off x="5167887" y="363750"/>
            <a:ext cx="3030446" cy="4032854"/>
          </a:xfrm>
          <a:prstGeom prst="rect">
            <a:avLst/>
          </a:prstGeom>
        </p:spPr>
      </p:pic>
      <p:pic>
        <p:nvPicPr>
          <p:cNvPr id="9" name="Рисунок 8" descr="SANY022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21249" y="3501008"/>
            <a:ext cx="3712713" cy="321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504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051720" y="404664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 гостях у </a:t>
            </a:r>
            <a:r>
              <a:rPr lang="ru-RU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Деда Мороза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IMG_20180117_0920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038196">
            <a:off x="1299177" y="1015827"/>
            <a:ext cx="3026395" cy="3389516"/>
          </a:xfrm>
          <a:prstGeom prst="rect">
            <a:avLst/>
          </a:prstGeom>
        </p:spPr>
      </p:pic>
      <p:pic>
        <p:nvPicPr>
          <p:cNvPr id="8" name="Рисунок 7" descr="IMG_20180117_0917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31769">
            <a:off x="4194464" y="1388097"/>
            <a:ext cx="4608512" cy="3003798"/>
          </a:xfrm>
          <a:prstGeom prst="rect">
            <a:avLst/>
          </a:prstGeom>
        </p:spPr>
      </p:pic>
      <p:pic>
        <p:nvPicPr>
          <p:cNvPr id="10" name="Рисунок 9" descr="IMG_20180117_09273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91413" y="3945946"/>
            <a:ext cx="3179455" cy="2855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829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07704" y="116632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«Остров цифры 3»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IMG_20171213_0915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579084">
            <a:off x="1691238" y="994377"/>
            <a:ext cx="2700201" cy="3055418"/>
          </a:xfrm>
          <a:prstGeom prst="rect">
            <a:avLst/>
          </a:prstGeom>
        </p:spPr>
      </p:pic>
      <p:pic>
        <p:nvPicPr>
          <p:cNvPr id="8" name="Рисунок 7" descr="IMG_20171213_09085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301791">
            <a:off x="5401527" y="771774"/>
            <a:ext cx="3147851" cy="3760581"/>
          </a:xfrm>
          <a:prstGeom prst="rect">
            <a:avLst/>
          </a:prstGeom>
        </p:spPr>
      </p:pic>
      <p:pic>
        <p:nvPicPr>
          <p:cNvPr id="9" name="Рисунок 8" descr="IMG_20171213_09233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679916">
            <a:off x="2894436" y="3650162"/>
            <a:ext cx="3715166" cy="2804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280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68688" y="171672"/>
            <a:ext cx="74168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Филичева О. Н. также занималась разработкой конспектов НОД по ФЭМП  с использованием Блоков </a:t>
            </a:r>
            <a:r>
              <a:rPr lang="ru-RU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Дьенеша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детей младшего дошкольного возраста.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68688" y="1196752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Педагогом были разработаны следующие конспекты: «У зайки в гостях», «Путешествие колобка» и другие.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Aleksei\Downloads\DSCN165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29717">
            <a:off x="1855005" y="2029257"/>
            <a:ext cx="3401136" cy="453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leksei\Downloads\DSCN166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6858">
            <a:off x="5581614" y="2192345"/>
            <a:ext cx="3156474" cy="4208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281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leksei\Downloads\DSCN166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2655"/>
            <a:ext cx="3945174" cy="5259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leksei\Downloads\DSCN166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2472" y="1128265"/>
            <a:ext cx="3911702" cy="521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8466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188640"/>
            <a:ext cx="7560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Скворцова О. А. вот уже на протяжении 3-х лет занимается изучением технологии «Сказочные лабиринты игры» В. В.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Воскобовича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Материала накоплено много. Поэтому предлагаем ознакомиться с опытом ее работы, просмотрев видеофильм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31640" y="1700808"/>
            <a:ext cx="7344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file"/>
              </a:rPr>
              <a:t>«Занятия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file"/>
              </a:rPr>
              <a:t>о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file"/>
              </a:rPr>
              <a:t>бучающие, но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file"/>
              </a:rPr>
              <a:t>неусыпляющие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file"/>
              </a:rPr>
              <a:t>»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 descr="https://pp.userapi.com/c639720/v639720956/4f332/VXQf0KLpTs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668" y="2409183"/>
            <a:ext cx="6760751" cy="3802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3659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19672" y="476672"/>
            <a:ext cx="72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Педагогами рабочей группы были оформлены математические уголки и проведены открытые занятия для коллег.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utoShape 2" descr="ÐÐ°ÑÑÐ¸Ð½ÐºÐ¸ Ð¿Ð¾ Ð·Ð°Ð¿ÑÐ¾ÑÑ Ð¶ÐµÐ½ÑÐ¸Ð½Ð° Ð·Ð°Ð´Ð°ÑÑ Ð²Ð¾Ð¿ÑÐ¾Ñ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4" descr="ÐÐ°ÑÑÐ¸Ð½ÐºÐ¸ Ð¿Ð¾ Ð·Ð°Ð¿ÑÐ¾ÑÑ Ð¶ÐµÐ½ÑÐ¸Ð½Ð° Ð·Ð°Ð´Ð°ÑÑ Ð²Ð¾Ð¿ÑÐ¾Ñ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6" descr="ÐÐ°ÑÑÐ¸Ð½ÐºÐ¸ Ð¿Ð¾ Ð·Ð°Ð¿ÑÐ¾ÑÑ Ð¶ÐµÐ½ÑÐ¸Ð½Ð° Ð·Ð°Ð´Ð°ÑÑ Ð²Ð¾Ð¿ÑÐ¾Ñ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8" descr="ÐÐ°ÑÑÐ¸Ð½ÐºÐ¸ Ð¿Ð¾ Ð·Ð°Ð¿ÑÐ¾ÑÑ Ð¶ÐµÐ½ÑÐ¸Ð½Ð° Ð·Ð°Ð´Ð°ÑÑ Ð²Ð¾Ð¿ÑÐ¾Ñ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10" descr="ÐÐ°ÑÑÐ¸Ð½ÐºÐ¸ Ð¿Ð¾ Ð·Ð°Ð¿ÑÐ¾ÑÑ Ð¶ÐµÐ½ÑÐ¸Ð½Ð° Ð·Ð°Ð´Ð°ÑÑ Ð²Ð¾Ð¿ÑÐ¾Ñ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12" descr="ÐÐ°ÑÑÐ¸Ð½ÐºÐ¸ Ð¿Ð¾ Ð·Ð°Ð¿ÑÐ¾ÑÑ Ð¶ÐµÐ½ÑÐ¸Ð½Ð° Ð·Ð°Ð´Ð°ÑÑ Ð²Ð¾Ð¿ÑÐ¾Ñ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 descr="C:\Users\Aleksei\Desktop\loskutnikova_1_w600_h10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52914">
            <a:off x="463895" y="1591120"/>
            <a:ext cx="4007924" cy="2257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leksei\Desktop\dushutina_1_w600_h10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42645">
            <a:off x="4202147" y="1883261"/>
            <a:ext cx="4502615" cy="2536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leksei\Desktop\skvortsova_1_w600_h10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758" y="3933056"/>
            <a:ext cx="4671696" cy="2631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9293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03648" y="404664"/>
            <a:ext cx="7416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Удалось ли рабочей группе достичь поставленной цели?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ÐÐ°ÑÑÐ¸Ð½ÐºÐ¸ Ð¿Ð¾ Ð·Ð°Ð¿ÑÐ¾ÑÑ Ð¶ÐµÐ½ÑÐ¸Ð½Ð° Ð¸ Ð²Ð¾Ð¿ÑÐ¾Ñ ÐºÐ»Ð¸Ð¿Ð°ÑÑ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916832"/>
            <a:ext cx="3177902" cy="4449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6080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502856" y="2279345"/>
            <a:ext cx="2664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Почему?</a:t>
            </a:r>
            <a:endParaRPr lang="ru-RU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Выноска-облако 7"/>
          <p:cNvSpPr/>
          <p:nvPr/>
        </p:nvSpPr>
        <p:spPr>
          <a:xfrm>
            <a:off x="1259632" y="3717032"/>
            <a:ext cx="3240360" cy="2232248"/>
          </a:xfrm>
          <a:prstGeom prst="cloudCallout">
            <a:avLst>
              <a:gd name="adj1" fmla="val 34050"/>
              <a:gd name="adj2" fmla="val -7200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Выноска-облако 8"/>
          <p:cNvSpPr/>
          <p:nvPr/>
        </p:nvSpPr>
        <p:spPr>
          <a:xfrm>
            <a:off x="4499992" y="4437112"/>
            <a:ext cx="3002632" cy="1838707"/>
          </a:xfrm>
          <a:prstGeom prst="cloudCallout">
            <a:avLst>
              <a:gd name="adj1" fmla="val -33373"/>
              <a:gd name="adj2" fmla="val -8669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Выноска-облако 9"/>
          <p:cNvSpPr/>
          <p:nvPr/>
        </p:nvSpPr>
        <p:spPr>
          <a:xfrm>
            <a:off x="6265530" y="2265984"/>
            <a:ext cx="2878469" cy="2171128"/>
          </a:xfrm>
          <a:prstGeom prst="cloudCallout">
            <a:avLst>
              <a:gd name="adj1" fmla="val -65205"/>
              <a:gd name="adj2" fmla="val -1596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Выноска-облако 10"/>
          <p:cNvSpPr/>
          <p:nvPr/>
        </p:nvSpPr>
        <p:spPr>
          <a:xfrm>
            <a:off x="4947472" y="0"/>
            <a:ext cx="3647637" cy="1791054"/>
          </a:xfrm>
          <a:prstGeom prst="cloudCallout">
            <a:avLst>
              <a:gd name="adj1" fmla="val -33494"/>
              <a:gd name="adj2" fmla="val 9103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Выноска-облако 11"/>
          <p:cNvSpPr/>
          <p:nvPr/>
        </p:nvSpPr>
        <p:spPr>
          <a:xfrm>
            <a:off x="995022" y="161202"/>
            <a:ext cx="3058200" cy="1746484"/>
          </a:xfrm>
          <a:prstGeom prst="cloudCallout">
            <a:avLst>
              <a:gd name="adj1" fmla="val 39202"/>
              <a:gd name="adj2" fmla="val 8328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291324" y="547663"/>
            <a:ext cx="24718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Начинать заниматься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необходимо с 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младшего возраста.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96733" y="572361"/>
            <a:ext cx="25470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Недостаточен объем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методических знаний.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28026" y="2694433"/>
            <a:ext cx="22919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 не готовы 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принять игру, 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основную 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 обучения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35004" y="4922409"/>
            <a:ext cx="23680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системы 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требует больших 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временных затрат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35728" y="4156136"/>
            <a:ext cx="231749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учитываются 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интересы педагогов 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распределении 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рабочим группам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4762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059832" y="2708920"/>
            <a:ext cx="33843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Пожелания на следующий учебный год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Выноска-облако 7"/>
          <p:cNvSpPr/>
          <p:nvPr/>
        </p:nvSpPr>
        <p:spPr>
          <a:xfrm>
            <a:off x="828831" y="3623972"/>
            <a:ext cx="3024336" cy="1770584"/>
          </a:xfrm>
          <a:prstGeom prst="cloudCallout">
            <a:avLst>
              <a:gd name="adj1" fmla="val 47883"/>
              <a:gd name="adj2" fmla="val -5252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Выноска-облако 8"/>
          <p:cNvSpPr/>
          <p:nvPr/>
        </p:nvSpPr>
        <p:spPr>
          <a:xfrm>
            <a:off x="3059832" y="0"/>
            <a:ext cx="4032448" cy="2020597"/>
          </a:xfrm>
          <a:prstGeom prst="cloudCallout">
            <a:avLst>
              <a:gd name="adj1" fmla="val -3551"/>
              <a:gd name="adj2" fmla="val 7537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Выноска-облако 9"/>
          <p:cNvSpPr/>
          <p:nvPr/>
        </p:nvSpPr>
        <p:spPr>
          <a:xfrm>
            <a:off x="5868144" y="3140968"/>
            <a:ext cx="3168352" cy="2202632"/>
          </a:xfrm>
          <a:prstGeom prst="cloudCallout">
            <a:avLst>
              <a:gd name="adj1" fmla="val -54503"/>
              <a:gd name="adj2" fmla="val -3122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3195477" y="548633"/>
            <a:ext cx="37611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Продолжить работу </a:t>
            </a:r>
          </a:p>
          <a:p>
            <a:pPr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 данной темой с перспективой 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создания системы работы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65240" y="3862933"/>
            <a:ext cx="24457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Пересмотреть состав 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группы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47241" y="4188891"/>
            <a:ext cx="28456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возможности обучить 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всех педагогов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1320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Ð°ÑÑÐ¸Ð½ÐºÐ¸ Ð¿Ð¾ Ð·Ð°Ð¿ÑÐ¾ÑÑ Ð¿ÐµÐ´Ð°Ð³Ð¾Ð³ ÐºÐ»Ð¸Ð¿Ð°ÑÑ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20688"/>
            <a:ext cx="2686212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ÐÐ°ÑÑÐ¸Ð½ÐºÐ¸ Ð¿Ð¾ Ð·Ð°Ð¿ÑÐ¾ÑÑ ÑÐ°Ð·Ð²Ð¸Ð²Ð°ÑÑÐ¸Ðµ Ð¸Ð³ÑÑ Ð½Ð° Ð¿Ð¾Ð»ÐºÐµ ÐºÐ»Ð¸Ð¿Ð°ÑÑ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76672"/>
            <a:ext cx="4689871" cy="9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ьная выноска 3"/>
          <p:cNvSpPr/>
          <p:nvPr/>
        </p:nvSpPr>
        <p:spPr>
          <a:xfrm rot="10584404">
            <a:off x="3443162" y="2721870"/>
            <a:ext cx="5222136" cy="2817759"/>
          </a:xfrm>
          <a:prstGeom prst="wedgeEllipseCallout">
            <a:avLst>
              <a:gd name="adj1" fmla="val 37533"/>
              <a:gd name="adj2" fmla="val 87324"/>
            </a:avLst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800048" y="3461229"/>
            <a:ext cx="43723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знаем, что развивающие игры 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существуют, 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их у нас нет.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5090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ыноска-облако 1"/>
          <p:cNvSpPr/>
          <p:nvPr/>
        </p:nvSpPr>
        <p:spPr>
          <a:xfrm>
            <a:off x="2627784" y="292732"/>
            <a:ext cx="5544616" cy="2520280"/>
          </a:xfrm>
          <a:prstGeom prst="cloudCallout">
            <a:avLst>
              <a:gd name="adj1" fmla="val -19378"/>
              <a:gd name="adj2" fmla="val 6623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203848" y="836712"/>
            <a:ext cx="4095673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«При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желании даже </a:t>
            </a:r>
            <a:endParaRPr lang="ru-RU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невозможное сделаешь»</a:t>
            </a:r>
          </a:p>
          <a:p>
            <a:pPr algn="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Удмуртская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поговорка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ÐÐ°ÑÑÐ¸Ð½ÐºÐ¸ Ð¿Ð¾ Ð·Ð°Ð¿ÑÐ¾ÑÑ Ð¿ÐµÐ´Ð°Ð³Ð¾Ð³ Ð¸ Ð´ÐµÑÐ¸ ÐºÐ»Ð¸Ð¿Ð°ÑÑ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228" y="3347687"/>
            <a:ext cx="5171728" cy="3510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0934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-99392"/>
            <a:ext cx="7471742" cy="4351338"/>
          </a:xfrm>
        </p:spPr>
        <p:txBody>
          <a:bodyPr/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sz="4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4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ÐÐ°ÑÑÐ¸Ð½ÐºÐ¸ Ð¿Ð¾ Ð·Ð°Ð¿ÑÐ¾ÑÑ Ð´ÐµÑÐ¸ Ð¸Ð³ÑÐ°ÑÑ Ð² ÑÐ°Ð·Ð²Ð¸Ð²Ð°ÑÑÐ¸Ðµ Ð¸Ð³ÑÑ ÐºÐ»Ð¸Ð¿Ð°ÑÑ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611" y="3041576"/>
            <a:ext cx="6784754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8376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ÐÐ°ÑÑÐ¸Ð½ÐºÐ¸ Ð¿Ð¾ Ð·Ð°Ð¿ÑÐ¾ÑÑ Ð¶ÐµÐ½ÑÐ¸Ð½Ð° Ð² Ð²Ð¾ÑÑÐ¾ÑÐ³Ðµ ÐºÐ»Ð¸Ð¿Ð°ÑÑ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638237"/>
            <a:ext cx="4762500" cy="317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Выноска-облако 3"/>
          <p:cNvSpPr/>
          <p:nvPr/>
        </p:nvSpPr>
        <p:spPr>
          <a:xfrm>
            <a:off x="5715278" y="2708920"/>
            <a:ext cx="3096344" cy="2160240"/>
          </a:xfrm>
          <a:prstGeom prst="cloudCallout">
            <a:avLst>
              <a:gd name="adj1" fmla="val -87634"/>
              <a:gd name="adj2" fmla="val 47322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6526517" y="3465874"/>
            <a:ext cx="14738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Ура!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Наконец-то!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ÐÐ°ÑÑÐ¸Ð½ÐºÐ¸ Ð¿Ð¾ Ð·Ð°Ð¿ÑÐ¾ÑÑ Ð¸Ð³ÑÑ ÐÐ¾ÑÐºÐ¾Ð±Ð¾Ð²Ð¸ÑÐ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34109">
            <a:off x="781568" y="502754"/>
            <a:ext cx="2978805" cy="2234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ÐÐ°ÑÑÐ¸Ð½ÐºÐ¸ Ð¿Ð¾ Ð·Ð°Ð¿ÑÐ¾ÑÑ Ð¿Ð°Ð»Ð¾ÑÐºÐ¸ ÐºÑÐ¸Ð·ÐµÐ½ÐµÑÐ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9265" y="157951"/>
            <a:ext cx="2118919" cy="2118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ÐÐ°ÑÑÐ¸Ð½ÐºÐ¸ Ð¿Ð¾ Ð·Ð°Ð¿ÑÐ¾ÑÑ Ð±Ð»Ð¾ÐºÐ¸ Ð´ÑÐµÐ½ÐµÑÐ°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83695">
            <a:off x="6340734" y="801887"/>
            <a:ext cx="2108042" cy="1635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7067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ÐÐ°ÑÑÐ¸Ð½ÐºÐ¸ Ð¿Ð¾ Ð·Ð°Ð¿ÑÐ¾ÑÑ Ð¶ÐµÐ½ÑÐ¸Ð½Ð° Ð´ÑÐ¼Ð°ÐµÑ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487834"/>
            <a:ext cx="428625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Выноска-облако 7"/>
          <p:cNvSpPr/>
          <p:nvPr/>
        </p:nvSpPr>
        <p:spPr>
          <a:xfrm>
            <a:off x="5724128" y="4241746"/>
            <a:ext cx="3146648" cy="1854501"/>
          </a:xfrm>
          <a:prstGeom prst="cloudCallout">
            <a:avLst>
              <a:gd name="adj1" fmla="val -77243"/>
              <a:gd name="adj2" fmla="val -1943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Выноска-облако 10"/>
          <p:cNvSpPr/>
          <p:nvPr/>
        </p:nvSpPr>
        <p:spPr>
          <a:xfrm>
            <a:off x="5268702" y="1493637"/>
            <a:ext cx="3146648" cy="1854501"/>
          </a:xfrm>
          <a:prstGeom prst="cloudCallout">
            <a:avLst>
              <a:gd name="adj1" fmla="val -70833"/>
              <a:gd name="adj2" fmla="val 8642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Выноска-облако 11"/>
          <p:cNvSpPr/>
          <p:nvPr/>
        </p:nvSpPr>
        <p:spPr>
          <a:xfrm>
            <a:off x="1907704" y="260648"/>
            <a:ext cx="3146648" cy="1854501"/>
          </a:xfrm>
          <a:prstGeom prst="cloudCallout">
            <a:avLst>
              <a:gd name="adj1" fmla="val 4807"/>
              <a:gd name="adj2" fmla="val 10600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059040" y="729570"/>
            <a:ext cx="271022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знаем методики 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авторских 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развивающих игр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23973" y="2086930"/>
            <a:ext cx="28691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Практическое отсутствие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метод.литературы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156176" y="4568832"/>
            <a:ext cx="252768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практики 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использования игр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решения 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программных задач.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830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  <p:bldP spid="9" grpId="0"/>
      <p:bldP spid="10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ÐÐ°ÑÑÐ¸Ð½ÐºÐ¸ Ð¿Ð¾ Ð·Ð°Ð¿ÑÐ¾ÑÑ Ð¸Ð´ÐµÑ  ÐºÐ»Ð¸Ð¿Ð°ÑÑ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645202"/>
            <a:ext cx="3203848" cy="3203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51936" y="636534"/>
            <a:ext cx="7912102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Рабочая группа:</a:t>
            </a: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«Система работы по ФЭМП </a:t>
            </a: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дошкольников посредствам развивающих игр»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создать систему работы по ФЭМП детей </a:t>
            </a: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дошкольного возраста </a:t>
            </a: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посредствам игр В. В.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Воскобовича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палочек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Кьюизенера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блоков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Дьенеша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программными задачами.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5749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260648"/>
            <a:ext cx="77048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время работы группы были разработаны конспекты НОД по ФЭМП для детей среднего дошкольного возраста Карповой О. А.. Одна из них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«Построим зверям домики».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также педагогом подготовлен ряд консультации для родителей. Палочки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Кьюзенера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широко применяются детьми в свободное время.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Aleksei\Downloads\IMG_20180606_2005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916832"/>
            <a:ext cx="3888432" cy="291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leksei\Downloads\IMG_20180606_2005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084056"/>
            <a:ext cx="3391691" cy="2543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5472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19672" y="260648"/>
            <a:ext cx="72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Палочки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Кьюзенера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широко применяются детьми в свободное время.</a:t>
            </a:r>
          </a:p>
        </p:txBody>
      </p:sp>
      <p:pic>
        <p:nvPicPr>
          <p:cNvPr id="2050" name="Picture 2" descr="C:\Users\Aleksei\Downloads\IMG_20180606_2005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931031"/>
            <a:ext cx="3746426" cy="2809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leksei\Downloads\IMG_20180606_20055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456" y="3501008"/>
            <a:ext cx="4245289" cy="3183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3472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mdou174.edu.yar.ru/igraem_s_palochkami_gr__4/20171229_170040_w600_h10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16632"/>
            <a:ext cx="4565427" cy="3431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mdou174.edu.yar.ru/igraem_s_palochkami_gr__4/20171218_094127_w600_h10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9196" y="3734779"/>
            <a:ext cx="3987075" cy="299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mdou174.edu.yar.ru/igraem_s_palochkami_gr__4/20171218_092734_w600_h10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33" y="3692327"/>
            <a:ext cx="4043553" cy="3039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2363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87624" y="188640"/>
            <a:ext cx="7848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Душутина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С. С. Работала над разработкой конспектов НОД по ФЭМП с использованием Блоков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Дьеныша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Были разработаны и апробированы следующие занятия: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«Путешествие на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карабле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SANY006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876583">
            <a:off x="899592" y="1700808"/>
            <a:ext cx="3384376" cy="2538282"/>
          </a:xfrm>
          <a:prstGeom prst="rect">
            <a:avLst/>
          </a:prstGeom>
        </p:spPr>
      </p:pic>
      <p:pic>
        <p:nvPicPr>
          <p:cNvPr id="8" name="Рисунок 7" descr="SANY005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623702">
            <a:off x="5115902" y="1345655"/>
            <a:ext cx="3456384" cy="2741804"/>
          </a:xfrm>
          <a:prstGeom prst="rect">
            <a:avLst/>
          </a:prstGeom>
        </p:spPr>
      </p:pic>
      <p:pic>
        <p:nvPicPr>
          <p:cNvPr id="9" name="Рисунок 8" descr="SANY007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766626">
            <a:off x="2771799" y="3678183"/>
            <a:ext cx="3803915" cy="285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574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173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173</Template>
  <TotalTime>1875</TotalTime>
  <Words>401</Words>
  <Application>Microsoft Office PowerPoint</Application>
  <PresentationFormat>Экран (4:3)</PresentationFormat>
  <Paragraphs>71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173</vt:lpstr>
      <vt:lpstr>Отчет о работе группы «Создание системы работы по ФЭМП дошкольников посредствам развивающих игр»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Психологические основы содержания целевых ориентиров дошкольного образования</dc:title>
  <dc:creator>Ольга</dc:creator>
  <cp:lastModifiedBy>Aleksei</cp:lastModifiedBy>
  <cp:revision>75</cp:revision>
  <dcterms:created xsi:type="dcterms:W3CDTF">2016-01-19T08:18:29Z</dcterms:created>
  <dcterms:modified xsi:type="dcterms:W3CDTF">2018-06-13T10:53:59Z</dcterms:modified>
</cp:coreProperties>
</file>