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80" r:id="rId4"/>
    <p:sldId id="275" r:id="rId5"/>
    <p:sldId id="277" r:id="rId6"/>
    <p:sldId id="281" r:id="rId7"/>
    <p:sldId id="289" r:id="rId8"/>
    <p:sldId id="282" r:id="rId9"/>
    <p:sldId id="285" r:id="rId10"/>
    <p:sldId id="28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7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5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4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2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3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1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4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2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2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F96C5-290D-4C21-8C78-1DC39FBA7619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11A8-5EDB-4483-AB88-5B27EA731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2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3187" cy="72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amaw.ru/wp-content/uploads/2016/01/deti_s_knigami-1024x5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97" y="4424362"/>
            <a:ext cx="4876800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utsadok.com.ua/clipart/ljudi/deti_ma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3532464" cy="299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139" y="1352205"/>
            <a:ext cx="9433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учить»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8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8855" y="4759787"/>
            <a:ext cx="6218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Готова ли школа принять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современных первоклассников?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900igr.net/up/datai/107767/0002-008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038993" cy="35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00" y="0"/>
            <a:ext cx="9475439" cy="71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katysheva-krgora-ds2.edumsko.ru/uploads/6000/23180/persona/articles/.thumbs/135ba22f0c5551d7f2f2d2187744b012.png?14739417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2634554" cy="19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1 3"/>
          <p:cNvSpPr/>
          <p:nvPr/>
        </p:nvSpPr>
        <p:spPr>
          <a:xfrm>
            <a:off x="6012160" y="368020"/>
            <a:ext cx="2880320" cy="1581242"/>
          </a:xfrm>
          <a:prstGeom prst="borderCallout1">
            <a:avLst>
              <a:gd name="adj1" fmla="val 18750"/>
              <a:gd name="adj2" fmla="val -8333"/>
              <a:gd name="adj3" fmla="val 109702"/>
              <a:gd name="adj4" fmla="val -168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1 7"/>
          <p:cNvSpPr/>
          <p:nvPr/>
        </p:nvSpPr>
        <p:spPr>
          <a:xfrm>
            <a:off x="5796136" y="4769274"/>
            <a:ext cx="2880320" cy="1581242"/>
          </a:xfrm>
          <a:prstGeom prst="borderCallout1">
            <a:avLst>
              <a:gd name="adj1" fmla="val 70178"/>
              <a:gd name="adj2" fmla="val -3193"/>
              <a:gd name="adj3" fmla="val -8958"/>
              <a:gd name="adj4" fmla="val -261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1 9"/>
          <p:cNvSpPr/>
          <p:nvPr/>
        </p:nvSpPr>
        <p:spPr>
          <a:xfrm rot="10800000">
            <a:off x="539552" y="4787648"/>
            <a:ext cx="2880320" cy="1581242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1 10"/>
          <p:cNvSpPr/>
          <p:nvPr/>
        </p:nvSpPr>
        <p:spPr>
          <a:xfrm rot="10800000">
            <a:off x="662324" y="188640"/>
            <a:ext cx="2880320" cy="1581242"/>
          </a:xfrm>
          <a:prstGeom prst="borderCallout1">
            <a:avLst>
              <a:gd name="adj1" fmla="val 18750"/>
              <a:gd name="adj2" fmla="val -8333"/>
              <a:gd name="adj3" fmla="val -67198"/>
              <a:gd name="adj4" fmla="val -226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95763" y="368020"/>
            <a:ext cx="1780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Ты должен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научиться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читать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256" y="594292"/>
            <a:ext cx="2622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Ты должен научиться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считать, и желательно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 ста и выше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229200"/>
            <a:ext cx="254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Ты должен посещать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развивающие кружки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1" y="509033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Ты ничего не хочешь.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Ты не такой, как я хочу.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650" cy="68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www.gvozdichka.caduk.ru/images/sem-y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://www.gvozdichka.caduk.ru/images/sem-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lubimiedeti.ru/wp-content/uploads/2017/01/Sans-titr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27" y="1340768"/>
            <a:ext cx="2272512" cy="37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6053773" y="160338"/>
            <a:ext cx="2448272" cy="1008112"/>
          </a:xfrm>
          <a:prstGeom prst="cloudCallout">
            <a:avLst>
              <a:gd name="adj1" fmla="val -59663"/>
              <a:gd name="adj2" fmla="val 93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6476339" y="1484784"/>
            <a:ext cx="2448272" cy="1008112"/>
          </a:xfrm>
          <a:prstGeom prst="cloudCallout">
            <a:avLst>
              <a:gd name="adj1" fmla="val -59663"/>
              <a:gd name="adj2" fmla="val 93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6420744" y="3224065"/>
            <a:ext cx="2448272" cy="1008112"/>
          </a:xfrm>
          <a:prstGeom prst="cloudCallout">
            <a:avLst>
              <a:gd name="adj1" fmla="val -81952"/>
              <a:gd name="adj2" fmla="val 427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 rot="581543">
            <a:off x="6420844" y="4747322"/>
            <a:ext cx="2448272" cy="1008112"/>
          </a:xfrm>
          <a:prstGeom prst="cloudCallout">
            <a:avLst>
              <a:gd name="adj1" fmla="val -74395"/>
              <a:gd name="adj2" fmla="val -112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 rot="10800000">
            <a:off x="4211960" y="5473862"/>
            <a:ext cx="2448272" cy="1008112"/>
          </a:xfrm>
          <a:prstGeom prst="cloudCallout">
            <a:avLst>
              <a:gd name="adj1" fmla="val 14432"/>
              <a:gd name="adj2" fmla="val 866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 rot="10800000">
            <a:off x="1444366" y="4734574"/>
            <a:ext cx="2623578" cy="1395744"/>
          </a:xfrm>
          <a:prstGeom prst="cloudCallout">
            <a:avLst>
              <a:gd name="adj1" fmla="val -47615"/>
              <a:gd name="adj2" fmla="val 792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102262" y="2687486"/>
            <a:ext cx="2688417" cy="1583398"/>
          </a:xfrm>
          <a:prstGeom prst="cloudCallout">
            <a:avLst>
              <a:gd name="adj1" fmla="val 87505"/>
              <a:gd name="adj2" fmla="val -353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803731" y="261345"/>
            <a:ext cx="2448271" cy="1533125"/>
          </a:xfrm>
          <a:prstGeom prst="cloudCallout">
            <a:avLst>
              <a:gd name="adj1" fmla="val 80094"/>
              <a:gd name="adj2" fmla="val 734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673286" y="293572"/>
            <a:ext cx="129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Давайте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поручения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4198" y="1569566"/>
            <a:ext cx="2002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Задавайте проблемные вопросы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552" y="3428799"/>
            <a:ext cx="195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Больше читайте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книг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6485" y="4928212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Проводите беседы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о прошедшем дне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75886" y="5654752"/>
            <a:ext cx="227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Приучайте к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самостоятельности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688928" y="5012197"/>
            <a:ext cx="2410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Больше гуляйте,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давайте возможность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для игры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558" y="2967134"/>
            <a:ext cx="2475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Заводите традиции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(вечерняя прогулка,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разговоры перед сном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6331" y="427742"/>
            <a:ext cx="2083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Ножницы и пластилин положить в доступности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Выноска-облако 32"/>
          <p:cNvSpPr/>
          <p:nvPr/>
        </p:nvSpPr>
        <p:spPr>
          <a:xfrm>
            <a:off x="3558727" y="160339"/>
            <a:ext cx="2272512" cy="100811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857122" y="479729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сюсюкать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199"/>
            <a:ext cx="9523445" cy="71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amma2012.nethouse.ru/static/img/0000/0005/3365/53365881.n3d1ityhre.W6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3470845" cy="48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691554" y="116632"/>
            <a:ext cx="4632973" cy="4968552"/>
          </a:xfrm>
          <a:prstGeom prst="cloudCallout">
            <a:avLst>
              <a:gd name="adj1" fmla="val -44846"/>
              <a:gd name="adj2" fmla="val 634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31615" y="620688"/>
            <a:ext cx="3096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Только ли определенным набором знаний должен обладать будущий </a:t>
            </a:r>
            <a:r>
              <a:rPr lang="ru-RU" sz="3200" b="1" dirty="0" smtClean="0">
                <a:solidFill>
                  <a:srgbClr val="FF0000"/>
                </a:solidFill>
              </a:rPr>
              <a:t>первоклассник?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2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orisovna.rusedu.net/gallery/4998/teacher_15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7134"/>
            <a:ext cx="1963529" cy="33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1 3"/>
          <p:cNvSpPr/>
          <p:nvPr/>
        </p:nvSpPr>
        <p:spPr>
          <a:xfrm>
            <a:off x="3563888" y="764704"/>
            <a:ext cx="3744416" cy="2052808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1 4"/>
          <p:cNvSpPr/>
          <p:nvPr/>
        </p:nvSpPr>
        <p:spPr>
          <a:xfrm>
            <a:off x="4211960" y="4437111"/>
            <a:ext cx="4186474" cy="1908427"/>
          </a:xfrm>
          <a:prstGeom prst="borderCallout1">
            <a:avLst>
              <a:gd name="adj1" fmla="val 85984"/>
              <a:gd name="adj2" fmla="val -3864"/>
              <a:gd name="adj3" fmla="val 7399"/>
              <a:gd name="adj4" fmla="val -46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69994" y="908720"/>
            <a:ext cx="2934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Высокий уровень ЗНАНИЙ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446" y="4732437"/>
            <a:ext cx="4122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Низкий уровень само регуляции,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самостоятельности,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инициативности,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трудовых навыков.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" y="0"/>
            <a:ext cx="9145078" cy="69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tapenik.ru/dizain/dev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21453"/>
            <a:ext cx="2620237" cy="28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4782315" y="-63280"/>
            <a:ext cx="2884362" cy="2092138"/>
          </a:xfrm>
          <a:prstGeom prst="cloudCallout">
            <a:avLst>
              <a:gd name="adj1" fmla="val -31074"/>
              <a:gd name="adj2" fmla="val 63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6441417" y="1509988"/>
            <a:ext cx="2736304" cy="2092138"/>
          </a:xfrm>
          <a:prstGeom prst="cloudCallout">
            <a:avLst>
              <a:gd name="adj1" fmla="val -73654"/>
              <a:gd name="adj2" fmla="val 38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 rot="10112238">
            <a:off x="2081661" y="4802951"/>
            <a:ext cx="2736304" cy="209213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6217836" y="3828537"/>
            <a:ext cx="2736304" cy="2092138"/>
          </a:xfrm>
          <a:prstGeom prst="cloudCallout">
            <a:avLst>
              <a:gd name="adj1" fmla="val -69342"/>
              <a:gd name="adj2" fmla="val -249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72772" y="2967709"/>
            <a:ext cx="2736304" cy="2092138"/>
          </a:xfrm>
          <a:prstGeom prst="cloudCallout">
            <a:avLst>
              <a:gd name="adj1" fmla="val 70454"/>
              <a:gd name="adj2" fmla="val -113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-облако 23"/>
          <p:cNvSpPr/>
          <p:nvPr/>
        </p:nvSpPr>
        <p:spPr>
          <a:xfrm>
            <a:off x="713510" y="-25579"/>
            <a:ext cx="2736304" cy="2092138"/>
          </a:xfrm>
          <a:prstGeom prst="cloudCallout">
            <a:avLst>
              <a:gd name="adj1" fmla="val 54050"/>
              <a:gd name="adj2" fmla="val 55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20502" y="417381"/>
            <a:ext cx="2277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Инициативный и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самостоятельный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8527" y="244125"/>
            <a:ext cx="2871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Активный,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оммуникабельный.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Умеет взаимодействовать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с сверстниками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взрослыми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0740" y="2094392"/>
            <a:ext cx="2020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развитым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воображением,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умеющий играть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6438" y="4551922"/>
            <a:ext cx="207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развитой речью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2875" y="5736009"/>
            <a:ext cx="20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 физически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366" y="3828537"/>
            <a:ext cx="200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Любознательный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8" grpId="0" animBg="1"/>
      <p:bldP spid="22" grpId="0" animBg="1"/>
      <p:bldP spid="24" grpId="0" animBg="1"/>
      <p:bldP spid="11" grpId="0"/>
      <p:bldP spid="12" grpId="0"/>
      <p:bldP spid="13" grpId="0"/>
      <p:bldP spid="14" grpId="0"/>
      <p:bldP spid="1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" y="18586"/>
            <a:ext cx="9109321" cy="68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ownloads\P_20180416_091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3" y="260648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P_20180416_091239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916">
            <a:off x="4393517" y="146048"/>
            <a:ext cx="42829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P_20180511_092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185">
            <a:off x="280985" y="3057219"/>
            <a:ext cx="4308354" cy="24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ownloads\P_20180511_0925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022">
            <a:off x="3890473" y="3799422"/>
            <a:ext cx="4502137" cy="25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ownloads\P_20180514_09120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922">
            <a:off x="30554" y="334887"/>
            <a:ext cx="6148972" cy="34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ownloads\P_20180514_09231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526">
            <a:off x="2824113" y="3170083"/>
            <a:ext cx="6119324" cy="34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P_20180521_15113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8" y="127694"/>
            <a:ext cx="8283921" cy="64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18sp.detkin-club.ru/images/teachers/74330d7b9763_52700544590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29" y="404664"/>
            <a:ext cx="4348751" cy="36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047" y="3714037"/>
            <a:ext cx="6270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Цель воспитателя и родителей –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научить детей учиться,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создать мотивацию к учению!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10" y="2967134"/>
            <a:ext cx="796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«Играть нельзя учиться»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6" name="Picture 6" descr="https://i.pinimg.com/originals/3c/07/51/3c0751d8b348e811f4e0ed8a8dac4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789" y="3714037"/>
            <a:ext cx="6308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Риски мотивации –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это, когда скучно и когда давят!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b17.ru/foto/uploaded/upl_1517575847_1489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43408"/>
            <a:ext cx="4762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roadway"/>
        <a:ea typeface=""/>
        <a:cs typeface=""/>
      </a:majorFont>
      <a:minorFont>
        <a:latin typeface="Broadwa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231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2018-05-23T17:16:23Z</dcterms:created>
  <dcterms:modified xsi:type="dcterms:W3CDTF">2018-05-24T14:10:15Z</dcterms:modified>
</cp:coreProperties>
</file>