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7D4B-1923-407C-B20C-DC6284E7E01E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A740-C242-449E-ACA2-64DE6F76625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7D4B-1923-407C-B20C-DC6284E7E01E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A740-C242-449E-ACA2-64DE6F7662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7D4B-1923-407C-B20C-DC6284E7E01E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A740-C242-449E-ACA2-64DE6F7662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7D4B-1923-407C-B20C-DC6284E7E01E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A740-C242-449E-ACA2-64DE6F7662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7D4B-1923-407C-B20C-DC6284E7E01E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D8DA740-C242-449E-ACA2-64DE6F76625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7D4B-1923-407C-B20C-DC6284E7E01E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A740-C242-449E-ACA2-64DE6F7662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7D4B-1923-407C-B20C-DC6284E7E01E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A740-C242-449E-ACA2-64DE6F7662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7D4B-1923-407C-B20C-DC6284E7E01E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A740-C242-449E-ACA2-64DE6F7662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7D4B-1923-407C-B20C-DC6284E7E01E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A740-C242-449E-ACA2-64DE6F7662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7D4B-1923-407C-B20C-DC6284E7E01E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A740-C242-449E-ACA2-64DE6F7662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7D4B-1923-407C-B20C-DC6284E7E01E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A740-C242-449E-ACA2-64DE6F7662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5B57D4B-1923-407C-B20C-DC6284E7E01E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8DA740-C242-449E-ACA2-64DE6F76625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&#1078;&#1077;&#1084;&#1095;&#1091;&#1078;&#1080;&#1085;&#1099;-&#1084;&#1099;&#1089;&#1083;&#1080;.&#1088;&#1092;/%D1%86%D0%B8%D1%82%D0%B0%D1%82%D1%8B/%D0%BF%D0%BE%20%D0%B0%D0%B2%D1%82%D0%BE%D1%80%D0%B0%D0%BC/%D0%92.%20%D0%98.%20%D0%94%D0%B0%D0%BB%D1%8C.html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8432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i="1" dirty="0" smtClean="0">
                <a:solidFill>
                  <a:srgbClr val="FFFF00"/>
                </a:solidFill>
              </a:rPr>
              <a:t>КЕЙС </a:t>
            </a:r>
            <a:r>
              <a:rPr lang="ru-RU" sz="5300" i="1" dirty="0" smtClean="0">
                <a:solidFill>
                  <a:srgbClr val="FFFF00"/>
                </a:solidFill>
              </a:rPr>
              <a:t>– МЕТОД</a:t>
            </a:r>
            <a:r>
              <a:rPr lang="ru-RU" sz="5300" dirty="0" smtClean="0">
                <a:solidFill>
                  <a:srgbClr val="FFFF00"/>
                </a:solidFill>
              </a:rPr>
              <a:t/>
            </a:r>
            <a:br>
              <a:rPr lang="ru-RU" sz="5300" dirty="0" smtClean="0">
                <a:solidFill>
                  <a:srgbClr val="FFFF00"/>
                </a:solidFill>
              </a:rPr>
            </a:br>
            <a:r>
              <a:rPr lang="ru-RU" sz="5300" i="1" dirty="0" smtClean="0">
                <a:solidFill>
                  <a:srgbClr val="FFFF00"/>
                </a:solidFill>
              </a:rPr>
              <a:t>как педагогическая технология</a:t>
            </a:r>
            <a:r>
              <a:rPr lang="ru-RU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286256"/>
            <a:ext cx="6343672" cy="164307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Муниципальное дошкольное образовательное учреждение </a:t>
            </a:r>
            <a:br>
              <a:rPr lang="ru-RU" dirty="0" smtClean="0"/>
            </a:br>
            <a:r>
              <a:rPr lang="ru-RU" dirty="0" smtClean="0"/>
              <a:t>«Детский сад № 174»</a:t>
            </a:r>
          </a:p>
          <a:p>
            <a:pPr algn="r"/>
            <a:r>
              <a:rPr lang="ru-RU" dirty="0" smtClean="0"/>
              <a:t>заведующий: Иванова Э.Г. </a:t>
            </a:r>
            <a:r>
              <a:rPr lang="ru-RU" sz="1400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FF00"/>
                </a:solidFill>
              </a:rPr>
              <a:t>Примерная структура кейса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1.Ситуация – случай, проблема, история из реальной жизни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2.Контекст ситуации - хронологический, исторический, контекст места, особенности действия или участников ситуации.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3.Комментарий ситуации, представленный автором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4.Вопросы или задания для работы с кейсом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5.Приложения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Работа с кейсами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C:\Users\Элла\Desktop\фото Оксаны\RIFOAEJvNN0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00240"/>
            <a:ext cx="40386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Элла\Desktop\фото Оксаны\Use4MKzo_KM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000240"/>
            <a:ext cx="385765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Работа с кейсами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C:\Users\Элла\Desktop\фото Оксаны\yWjYYPyCVfg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385765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Элла\Desktop\фото Оксаны\xFYrnCyGRt0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071678"/>
            <a:ext cx="4257676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9146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.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>
                <a:solidFill>
                  <a:srgbClr val="FFFF00"/>
                </a:solidFill>
              </a:rPr>
              <a:t>Воспитатель </a:t>
            </a:r>
            <a:r>
              <a:rPr lang="ru-RU" dirty="0" smtClean="0">
                <a:solidFill>
                  <a:srgbClr val="FFFF00"/>
                </a:solidFill>
              </a:rPr>
              <a:t>сам должен быть тем, чем он хочет </a:t>
            </a:r>
            <a:r>
              <a:rPr lang="ru-RU" dirty="0" smtClean="0">
                <a:solidFill>
                  <a:srgbClr val="FFFF00"/>
                </a:solidFill>
              </a:rPr>
              <a:t>сделать  </a:t>
            </a:r>
            <a:r>
              <a:rPr lang="ru-RU" dirty="0" smtClean="0">
                <a:solidFill>
                  <a:srgbClr val="FFFF00"/>
                </a:solidFill>
              </a:rPr>
              <a:t>воспитанника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4143380"/>
            <a:ext cx="6400800" cy="940918"/>
          </a:xfrm>
        </p:spPr>
        <p:txBody>
          <a:bodyPr>
            <a:noAutofit/>
          </a:bodyPr>
          <a:lstStyle/>
          <a:p>
            <a:pPr algn="r"/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r"/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В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 И. Даль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221457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Спасибо за внимание!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Элла\Desktop\кей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7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 fontScale="77500" lnSpcReduction="20000"/>
          </a:bodyPr>
          <a:lstStyle/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3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Вид</a:t>
            </a:r>
            <a:r>
              <a:rPr lang="ru-RU" sz="3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технологии обучения, основанный на использовании наборов (кейсов) текстовых, аудиовизуальных и </a:t>
            </a:r>
            <a:r>
              <a:rPr lang="ru-RU" sz="3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мультимедийных</a:t>
            </a:r>
            <a:r>
              <a:rPr lang="ru-RU" sz="3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учебно-воспитательных материалов. </a:t>
            </a:r>
          </a:p>
          <a:p>
            <a:r>
              <a:rPr lang="ru-RU" sz="3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 активного проблемно – ситуационного анализа, основанный на обучении путем решения конкретных задач-ситуаций (кейсов</a:t>
            </a:r>
            <a:r>
              <a:rPr lang="ru-RU" sz="3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3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Главное его предназначение – развивать способность находить решение проблемы, учиться работать с информацией и устанавливать причинно действенные связи . При этом акцент делается не на получение готовых знаний, а на их выработку, на </a:t>
            </a:r>
            <a:r>
              <a:rPr lang="ru-RU" sz="3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сотворчество</a:t>
            </a:r>
            <a:r>
              <a:rPr lang="ru-RU" sz="3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педагога и воспитанника</a:t>
            </a:r>
            <a:r>
              <a:rPr lang="ru-RU" sz="3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FF00"/>
                </a:solidFill>
              </a:rPr>
              <a:t>Потенциал метода кейсов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Способствует развитию умений: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Анализировать </a:t>
            </a:r>
            <a:r>
              <a:rPr lang="ru-RU" b="1" dirty="0" smtClean="0">
                <a:solidFill>
                  <a:srgbClr val="FFFF00"/>
                </a:solidFill>
              </a:rPr>
              <a:t>ситуации.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Оценивать </a:t>
            </a:r>
            <a:r>
              <a:rPr lang="ru-RU" b="1" dirty="0" smtClean="0">
                <a:solidFill>
                  <a:srgbClr val="FFFF00"/>
                </a:solidFill>
              </a:rPr>
              <a:t>альтернативу своих действий и поступков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Выбирать </a:t>
            </a:r>
            <a:r>
              <a:rPr lang="ru-RU" b="1" dirty="0" smtClean="0">
                <a:solidFill>
                  <a:srgbClr val="FFFF00"/>
                </a:solidFill>
              </a:rPr>
              <a:t>оптимальный вариант решений.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Составлять </a:t>
            </a:r>
            <a:r>
              <a:rPr lang="ru-RU" b="1" dirty="0" smtClean="0">
                <a:solidFill>
                  <a:srgbClr val="FFFF00"/>
                </a:solidFill>
              </a:rPr>
              <a:t>план осуществления решений.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Устанавливать </a:t>
            </a:r>
            <a:r>
              <a:rPr lang="ru-RU" b="1" dirty="0" smtClean="0">
                <a:solidFill>
                  <a:srgbClr val="FFFF00"/>
                </a:solidFill>
              </a:rPr>
              <a:t>причинно-следственные связи</a:t>
            </a:r>
          </a:p>
          <a:p>
            <a:pPr>
              <a:buNone/>
            </a:pP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FF00"/>
                </a:solidFill>
              </a:rPr>
              <a:t>Виды кейсов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u="sng" dirty="0" smtClean="0">
                <a:solidFill>
                  <a:srgbClr val="FFFF00"/>
                </a:solidFill>
              </a:rPr>
              <a:t>Практические кейсы</a:t>
            </a:r>
            <a:endParaRPr lang="ru-RU" dirty="0" smtClean="0">
              <a:solidFill>
                <a:srgbClr val="FFFF00"/>
              </a:solidFill>
            </a:endParaRPr>
          </a:p>
          <a:p>
            <a:pPr lvl="0"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Реальные жизненные ситуации</a:t>
            </a:r>
            <a:r>
              <a:rPr lang="ru-RU" b="1" dirty="0" smtClean="0">
                <a:solidFill>
                  <a:srgbClr val="FFFF00"/>
                </a:solidFill>
              </a:rPr>
              <a:t>,</a:t>
            </a:r>
            <a:r>
              <a:rPr lang="ru-RU" dirty="0" smtClean="0">
                <a:solidFill>
                  <a:srgbClr val="FFFF00"/>
                </a:solidFill>
              </a:rPr>
              <a:t> детально и подробно отраженные.  Кейсы должны быть максимально наглядными и детальными.</a:t>
            </a:r>
          </a:p>
          <a:p>
            <a:pPr lvl="0"/>
            <a:r>
              <a:rPr lang="ru-RU" b="1" u="sng" dirty="0" smtClean="0">
                <a:solidFill>
                  <a:srgbClr val="FFFF00"/>
                </a:solidFill>
              </a:rPr>
              <a:t>Обучающие кейсы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Отражают </a:t>
            </a:r>
            <a:r>
              <a:rPr lang="ru-RU" b="1" i="1" dirty="0" smtClean="0">
                <a:solidFill>
                  <a:srgbClr val="FFFF00"/>
                </a:solidFill>
              </a:rPr>
              <a:t>типовые ситуации</a:t>
            </a:r>
            <a:r>
              <a:rPr lang="ru-RU" dirty="0" smtClean="0">
                <a:solidFill>
                  <a:srgbClr val="FFFF00"/>
                </a:solidFill>
              </a:rPr>
              <a:t>, которые наиболее часты в жизни. Ситуация, проблема и сюжет здесь не реальные, а такие, какими они </a:t>
            </a:r>
            <a:r>
              <a:rPr lang="ru-RU" u="sng" dirty="0" smtClean="0">
                <a:solidFill>
                  <a:srgbClr val="FFFF00"/>
                </a:solidFill>
              </a:rPr>
              <a:t>могут быть</a:t>
            </a:r>
            <a:r>
              <a:rPr lang="ru-RU" dirty="0" smtClean="0">
                <a:solidFill>
                  <a:srgbClr val="FFFF00"/>
                </a:solidFill>
              </a:rPr>
              <a:t> в жизни, не отражают жизнь «один к одному»</a:t>
            </a:r>
          </a:p>
          <a:p>
            <a:r>
              <a:rPr lang="ru-RU" b="1" u="sng" dirty="0" smtClean="0">
                <a:solidFill>
                  <a:srgbClr val="FFFF00"/>
                </a:solidFill>
              </a:rPr>
              <a:t>Научно-исследовательские кейсы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Они выступают </a:t>
            </a:r>
            <a:r>
              <a:rPr lang="ru-RU" b="1" i="1" dirty="0" smtClean="0">
                <a:solidFill>
                  <a:srgbClr val="FFFF00"/>
                </a:solidFill>
              </a:rPr>
              <a:t>моделями для получения нового знания</a:t>
            </a:r>
            <a:r>
              <a:rPr lang="ru-RU" i="1" dirty="0" smtClean="0">
                <a:solidFill>
                  <a:srgbClr val="FFFF00"/>
                </a:solidFill>
              </a:rPr>
              <a:t> </a:t>
            </a:r>
            <a:r>
              <a:rPr lang="ru-RU" dirty="0" smtClean="0">
                <a:solidFill>
                  <a:srgbClr val="FFFF00"/>
                </a:solidFill>
              </a:rPr>
              <a:t>о ситуации и поведения в ней. Обучающая функция сводится к исследовательским процедурам.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FF00"/>
                </a:solidFill>
              </a:rPr>
              <a:t/>
            </a:r>
            <a:br>
              <a:rPr lang="ru-RU" u="sng" dirty="0" smtClean="0">
                <a:solidFill>
                  <a:srgbClr val="FFFF00"/>
                </a:solidFill>
              </a:rPr>
            </a:br>
            <a:r>
              <a:rPr lang="ru-RU" u="sng" dirty="0" smtClean="0">
                <a:solidFill>
                  <a:srgbClr val="FFFF00"/>
                </a:solidFill>
              </a:rPr>
              <a:t>Виды   </a:t>
            </a:r>
            <a:r>
              <a:rPr lang="ru-RU" u="sng" dirty="0" smtClean="0">
                <a:solidFill>
                  <a:srgbClr val="FFFF00"/>
                </a:solidFill>
              </a:rPr>
              <a:t>кейсов по способу представления материала  </a:t>
            </a:r>
            <a:r>
              <a:rPr lang="ru-RU" dirty="0" smtClean="0">
                <a:solidFill>
                  <a:srgbClr val="FFFF00"/>
                </a:solidFill>
              </a:rPr>
              <a:t> 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u="sng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FFFF00"/>
                </a:solidFill>
              </a:rPr>
              <a:t>Как правило, кейс состоит из трех частей: вспомогательная информация, необходимая для анализа кейса; описание конкретной ситуации; задания к кейсу.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Печатный кейс </a:t>
            </a:r>
            <a:r>
              <a:rPr lang="ru-RU" dirty="0" smtClean="0">
                <a:solidFill>
                  <a:srgbClr val="FFFF00"/>
                </a:solidFill>
              </a:rPr>
              <a:t>(может содержать графики, таблицы, диаграммы, карты, иллюстрации, что делает его более наглядным).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Мультимедиа - кейс </a:t>
            </a:r>
            <a:r>
              <a:rPr lang="ru-RU" dirty="0" smtClean="0">
                <a:solidFill>
                  <a:srgbClr val="FFFF00"/>
                </a:solidFill>
              </a:rPr>
              <a:t>(наиболее популярный в последнее время, но зависит от технического оснащения ДОУ).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Видео кейс </a:t>
            </a:r>
            <a:r>
              <a:rPr lang="ru-RU" dirty="0" smtClean="0">
                <a:solidFill>
                  <a:srgbClr val="FFFF00"/>
                </a:solidFill>
              </a:rPr>
              <a:t>(может содержать фильм, аудио и видео материалы. Его минус - ограничена возможность многократного просмотра   искажение информации и ошибки).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FF00"/>
                </a:solidFill>
              </a:rPr>
              <a:t/>
            </a:r>
            <a:br>
              <a:rPr lang="ru-RU" u="sng" dirty="0" smtClean="0">
                <a:solidFill>
                  <a:srgbClr val="FFFF00"/>
                </a:solidFill>
              </a:rPr>
            </a:br>
            <a:r>
              <a:rPr lang="ru-RU" u="sng" dirty="0" smtClean="0">
                <a:solidFill>
                  <a:srgbClr val="FFFF00"/>
                </a:solidFill>
              </a:rPr>
              <a:t>Каковы характеристики «хорошего кейса»?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1</a:t>
            </a:r>
            <a:r>
              <a:rPr lang="ru-RU" b="1" dirty="0" smtClean="0">
                <a:solidFill>
                  <a:srgbClr val="FFFF00"/>
                </a:solidFill>
              </a:rPr>
              <a:t>.  Хороший </a:t>
            </a:r>
            <a:r>
              <a:rPr lang="ru-RU" b="1" dirty="0" smtClean="0">
                <a:solidFill>
                  <a:srgbClr val="FFFF00"/>
                </a:solidFill>
              </a:rPr>
              <a:t>кейс рассказывает.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2</a:t>
            </a:r>
            <a:r>
              <a:rPr lang="ru-RU" b="1" dirty="0" smtClean="0">
                <a:solidFill>
                  <a:srgbClr val="FFFF00"/>
                </a:solidFill>
              </a:rPr>
              <a:t>.  Хороший </a:t>
            </a:r>
            <a:r>
              <a:rPr lang="ru-RU" b="1" dirty="0" smtClean="0">
                <a:solidFill>
                  <a:srgbClr val="FFFF00"/>
                </a:solidFill>
              </a:rPr>
              <a:t>кейс фокусируется на теме, вызывающей интерес.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3</a:t>
            </a:r>
            <a:r>
              <a:rPr lang="ru-RU" b="1" dirty="0" smtClean="0">
                <a:solidFill>
                  <a:srgbClr val="FFFF00"/>
                </a:solidFill>
              </a:rPr>
              <a:t>.  Хороший </a:t>
            </a:r>
            <a:r>
              <a:rPr lang="ru-RU" b="1" dirty="0" smtClean="0">
                <a:solidFill>
                  <a:srgbClr val="FFFF00"/>
                </a:solidFill>
              </a:rPr>
              <a:t>кейс не выходит за пределы последних пяти лет.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4</a:t>
            </a:r>
            <a:r>
              <a:rPr lang="ru-RU" b="1" dirty="0" smtClean="0">
                <a:solidFill>
                  <a:srgbClr val="FFFF00"/>
                </a:solidFill>
              </a:rPr>
              <a:t>.  Хорошо </a:t>
            </a:r>
            <a:r>
              <a:rPr lang="ru-RU" b="1" dirty="0" smtClean="0">
                <a:solidFill>
                  <a:srgbClr val="FFFF00"/>
                </a:solidFill>
              </a:rPr>
              <a:t>подобранный кейс может вызвать чувство сопереживания героям кейса.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5</a:t>
            </a:r>
            <a:r>
              <a:rPr lang="ru-RU" b="1" dirty="0" smtClean="0">
                <a:solidFill>
                  <a:srgbClr val="FFFF00"/>
                </a:solidFill>
              </a:rPr>
              <a:t>.  Хороший </a:t>
            </a:r>
            <a:r>
              <a:rPr lang="ru-RU" b="1" dirty="0" smtClean="0">
                <a:solidFill>
                  <a:srgbClr val="FFFF00"/>
                </a:solidFill>
              </a:rPr>
              <a:t>кейс включает цитаты из источников.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6</a:t>
            </a:r>
            <a:r>
              <a:rPr lang="ru-RU" b="1" dirty="0" smtClean="0">
                <a:solidFill>
                  <a:srgbClr val="FFFF00"/>
                </a:solidFill>
              </a:rPr>
              <a:t>.  Хороший </a:t>
            </a:r>
            <a:r>
              <a:rPr lang="ru-RU" b="1" dirty="0" smtClean="0">
                <a:solidFill>
                  <a:srgbClr val="FFFF00"/>
                </a:solidFill>
              </a:rPr>
              <a:t>кейс содержит проблемы, понятные ребенку.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7</a:t>
            </a:r>
            <a:r>
              <a:rPr lang="ru-RU" b="1" dirty="0" smtClean="0">
                <a:solidFill>
                  <a:srgbClr val="FFFF00"/>
                </a:solidFill>
              </a:rPr>
              <a:t>.  Хороший </a:t>
            </a:r>
            <a:r>
              <a:rPr lang="ru-RU" b="1" dirty="0" smtClean="0">
                <a:solidFill>
                  <a:srgbClr val="FFFF00"/>
                </a:solidFill>
              </a:rPr>
              <a:t>кейс требует оценки уже принятых решений.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>
                <a:solidFill>
                  <a:srgbClr val="FFFF00"/>
                </a:solidFill>
              </a:rPr>
              <a:t>Высокая </a:t>
            </a:r>
            <a:r>
              <a:rPr lang="ru-RU" u="sng" dirty="0" smtClean="0">
                <a:solidFill>
                  <a:srgbClr val="FFFF00"/>
                </a:solidFill>
              </a:rPr>
              <a:t>эффективность </a:t>
            </a:r>
            <a:r>
              <a:rPr lang="ru-RU" u="sng" dirty="0" smtClean="0">
                <a:solidFill>
                  <a:srgbClr val="FFFF00"/>
                </a:solidFill>
              </a:rPr>
              <a:t/>
            </a:r>
            <a:br>
              <a:rPr lang="ru-RU" u="sng" dirty="0" smtClean="0">
                <a:solidFill>
                  <a:srgbClr val="FFFF00"/>
                </a:solidFill>
              </a:rPr>
            </a:br>
            <a:r>
              <a:rPr lang="ru-RU" u="sng" dirty="0" smtClean="0">
                <a:solidFill>
                  <a:srgbClr val="FFFF00"/>
                </a:solidFill>
              </a:rPr>
              <a:t>кейс-метода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31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100" dirty="0" smtClean="0">
                <a:solidFill>
                  <a:srgbClr val="FFFF00"/>
                </a:solidFill>
              </a:rPr>
              <a:t>1</a:t>
            </a:r>
            <a:r>
              <a:rPr lang="ru-RU" sz="3100" dirty="0" smtClean="0">
                <a:solidFill>
                  <a:srgbClr val="FFFF00"/>
                </a:solidFill>
              </a:rPr>
              <a:t>) развитие навыков структурирования информации;</a:t>
            </a:r>
          </a:p>
          <a:p>
            <a:pPr>
              <a:buNone/>
            </a:pPr>
            <a:r>
              <a:rPr lang="ru-RU" sz="3100" dirty="0" smtClean="0">
                <a:solidFill>
                  <a:srgbClr val="FFFF00"/>
                </a:solidFill>
              </a:rPr>
              <a:t>2) освоение технологий выработки действенных  решений различного типа (стратегических, тактических);</a:t>
            </a:r>
          </a:p>
          <a:p>
            <a:pPr>
              <a:buNone/>
            </a:pPr>
            <a:r>
              <a:rPr lang="ru-RU" sz="3100" dirty="0" smtClean="0">
                <a:solidFill>
                  <a:srgbClr val="FFFF00"/>
                </a:solidFill>
              </a:rPr>
              <a:t>3) актуализация и критическое оценивание накопленного опыта в практике принятия решений;</a:t>
            </a:r>
          </a:p>
          <a:p>
            <a:pPr>
              <a:buNone/>
            </a:pPr>
            <a:r>
              <a:rPr lang="ru-RU" sz="3100" dirty="0" smtClean="0">
                <a:solidFill>
                  <a:srgbClr val="FFFF00"/>
                </a:solidFill>
              </a:rPr>
              <a:t>4) эффективная коммуникация в процессе коллективного поиска и обоснования решения;</a:t>
            </a:r>
          </a:p>
          <a:p>
            <a:pPr>
              <a:buNone/>
            </a:pPr>
            <a:r>
              <a:rPr lang="ru-RU" sz="3100" dirty="0" smtClean="0">
                <a:solidFill>
                  <a:srgbClr val="FFFF00"/>
                </a:solidFill>
              </a:rPr>
              <a:t>5) разрушение стереотипов и штампов в организации поиска верного решения;</a:t>
            </a:r>
          </a:p>
          <a:p>
            <a:pPr>
              <a:buNone/>
            </a:pPr>
            <a:r>
              <a:rPr lang="ru-RU" sz="3100" dirty="0" smtClean="0">
                <a:solidFill>
                  <a:srgbClr val="FFFF00"/>
                </a:solidFill>
              </a:rPr>
              <a:t>6) стимулирование инноваций за счет синергетики знаний — развитие системного, концептуального знания;</a:t>
            </a:r>
          </a:p>
          <a:p>
            <a:pPr>
              <a:buNone/>
            </a:pPr>
            <a:r>
              <a:rPr lang="ru-RU" sz="3100" dirty="0" smtClean="0">
                <a:solidFill>
                  <a:srgbClr val="FFFF00"/>
                </a:solidFill>
              </a:rPr>
              <a:t>7</a:t>
            </a:r>
            <a:r>
              <a:rPr lang="ru-RU" sz="3100" dirty="0" smtClean="0">
                <a:solidFill>
                  <a:srgbClr val="FFFF00"/>
                </a:solidFill>
              </a:rPr>
              <a:t>) повышение мотивации на расширение базы теоретического знания для решения прикладных задач.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FF00"/>
                </a:solidFill>
              </a:rPr>
              <a:t>Результаты, возможные при использовании «Кейс-метода»: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FFFF00"/>
                </a:solidFill>
              </a:rPr>
              <a:t>Учебные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1. Усвоение новой информации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2.Освоение метода сбора данных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3.Освоение метода анализа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4. Умение работать с текстом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5. Соотнесение теоретических и практических знаний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Образовательные</a:t>
            </a:r>
            <a:endParaRPr lang="ru-RU" dirty="0" smtClean="0">
              <a:solidFill>
                <a:srgbClr val="FFFF00"/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rgbClr val="FFFF00"/>
                </a:solidFill>
              </a:rPr>
              <a:t>1. Создание авторского продукта</a:t>
            </a:r>
          </a:p>
          <a:p>
            <a:pPr lvl="0">
              <a:buNone/>
            </a:pPr>
            <a:r>
              <a:rPr lang="ru-RU" dirty="0" smtClean="0">
                <a:solidFill>
                  <a:srgbClr val="FFFF00"/>
                </a:solidFill>
              </a:rPr>
              <a:t>2. Образование и достижение личных целей</a:t>
            </a:r>
          </a:p>
          <a:p>
            <a:pPr lvl="0">
              <a:buNone/>
            </a:pPr>
            <a:r>
              <a:rPr lang="ru-RU" dirty="0" smtClean="0">
                <a:solidFill>
                  <a:srgbClr val="FFFF00"/>
                </a:solidFill>
              </a:rPr>
              <a:t>3. Повышение уровня коммуникативных навыков</a:t>
            </a:r>
          </a:p>
          <a:p>
            <a:pPr lvl="0">
              <a:buNone/>
            </a:pPr>
            <a:r>
              <a:rPr lang="ru-RU" dirty="0" smtClean="0">
                <a:solidFill>
                  <a:srgbClr val="FFFF00"/>
                </a:solidFill>
              </a:rPr>
              <a:t>4. Появление опыта принятия решений, действий в новой ситуации, решения проблем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223</TotalTime>
  <Words>352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       КЕЙС – МЕТОД как педагогическая технология   </vt:lpstr>
      <vt:lpstr>Слайд 2</vt:lpstr>
      <vt:lpstr>Слайд 3</vt:lpstr>
      <vt:lpstr>Потенциал метода кейсов</vt:lpstr>
      <vt:lpstr>Виды кейсов</vt:lpstr>
      <vt:lpstr> Виды   кейсов по способу представления материала      </vt:lpstr>
      <vt:lpstr> Каковы характеристики «хорошего кейса»? </vt:lpstr>
      <vt:lpstr> Высокая эффективность  кейс-метода </vt:lpstr>
      <vt:lpstr>Результаты, возможные при использовании «Кейс-метода»:</vt:lpstr>
      <vt:lpstr>Примерная структура кейса </vt:lpstr>
      <vt:lpstr>Работа с кейсами</vt:lpstr>
      <vt:lpstr>Работа с кейсами</vt:lpstr>
      <vt:lpstr>   .  Воспитатель сам должен быть тем, чем он хочет сделать  воспитанника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КЕЙС – МЕТОД как педагогическая технология</dc:title>
  <dc:creator>Элла</dc:creator>
  <cp:lastModifiedBy>Элла</cp:lastModifiedBy>
  <cp:revision>23</cp:revision>
  <dcterms:created xsi:type="dcterms:W3CDTF">2019-10-22T17:00:19Z</dcterms:created>
  <dcterms:modified xsi:type="dcterms:W3CDTF">2019-10-22T20:43:30Z</dcterms:modified>
</cp:coreProperties>
</file>