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1" r:id="rId3"/>
    <p:sldId id="318" r:id="rId4"/>
    <p:sldId id="303" r:id="rId5"/>
    <p:sldId id="304" r:id="rId6"/>
    <p:sldId id="319" r:id="rId7"/>
    <p:sldId id="305" r:id="rId8"/>
    <p:sldId id="317" r:id="rId9"/>
    <p:sldId id="314" r:id="rId10"/>
    <p:sldId id="313" r:id="rId11"/>
    <p:sldId id="312" r:id="rId12"/>
    <p:sldId id="316" r:id="rId13"/>
    <p:sldId id="311" r:id="rId14"/>
    <p:sldId id="315" r:id="rId15"/>
    <p:sldId id="330" r:id="rId16"/>
    <p:sldId id="329" r:id="rId17"/>
    <p:sldId id="331" r:id="rId18"/>
    <p:sldId id="306" r:id="rId19"/>
    <p:sldId id="309" r:id="rId20"/>
    <p:sldId id="310" r:id="rId21"/>
    <p:sldId id="308" r:id="rId22"/>
    <p:sldId id="307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300" r:id="rId31"/>
    <p:sldId id="296" r:id="rId32"/>
    <p:sldId id="326" r:id="rId33"/>
    <p:sldId id="325" r:id="rId34"/>
    <p:sldId id="324" r:id="rId35"/>
    <p:sldId id="323" r:id="rId36"/>
    <p:sldId id="327" r:id="rId37"/>
    <p:sldId id="258" r:id="rId38"/>
    <p:sldId id="271" r:id="rId39"/>
    <p:sldId id="270" r:id="rId40"/>
    <p:sldId id="266" r:id="rId41"/>
    <p:sldId id="267" r:id="rId42"/>
    <p:sldId id="272" r:id="rId43"/>
    <p:sldId id="268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35" r:id="rId54"/>
    <p:sldId id="345" r:id="rId55"/>
    <p:sldId id="346" r:id="rId56"/>
    <p:sldId id="350" r:id="rId57"/>
    <p:sldId id="348" r:id="rId58"/>
    <p:sldId id="349" r:id="rId59"/>
    <p:sldId id="354" r:id="rId60"/>
    <p:sldId id="351" r:id="rId61"/>
    <p:sldId id="353" r:id="rId62"/>
    <p:sldId id="352" r:id="rId63"/>
    <p:sldId id="360" r:id="rId64"/>
    <p:sldId id="355" r:id="rId65"/>
    <p:sldId id="356" r:id="rId66"/>
    <p:sldId id="357" r:id="rId67"/>
    <p:sldId id="358" r:id="rId68"/>
    <p:sldId id="359" r:id="rId69"/>
    <p:sldId id="361" r:id="rId70"/>
    <p:sldId id="362" r:id="rId71"/>
    <p:sldId id="363" r:id="rId72"/>
    <p:sldId id="364" r:id="rId73"/>
    <p:sldId id="365" r:id="rId74"/>
    <p:sldId id="366" r:id="rId75"/>
    <p:sldId id="368" r:id="rId76"/>
    <p:sldId id="261" r:id="rId77"/>
    <p:sldId id="333" r:id="rId78"/>
    <p:sldId id="334" r:id="rId79"/>
    <p:sldId id="332" r:id="rId80"/>
    <p:sldId id="322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78313"/>
    <a:srgbClr val="0099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51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88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272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37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56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46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17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65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47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83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57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FCD2-D7F6-4C6A-9C16-FBB5C1FC2D03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9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https://ds04.infourok.ru/uploads/ex/0993/000eea2a-bc979bc4/hello_html_m145a07d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5" name="Picture 3" descr="C:\Users\user\Pictures\1133303_html_m4b386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2636912"/>
            <a:ext cx="66967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«Современный детский сад – островок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счастливого детства»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(Приказ департамента образования мэрии г. Ярославля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  10.07.2018 г № 01-05/537)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8490" y="836712"/>
            <a:ext cx="55136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Департамент образования мэрии </a:t>
            </a: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города Ярославля</a:t>
            </a:r>
          </a:p>
          <a:p>
            <a:pPr algn="ctr"/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Муниципальная инновационная площадка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2132856"/>
            <a:ext cx="81369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развития воспитания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у детей и их родителей экологической культуры, бережного  отношения к родной земле, природным богатствам России и мира;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воспитание чувства ответственности за состояние природных ресурсов, умений и навыков разумного природопользования, нетерпимого отношения к действиям, приносящим вред экологии.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4868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Целью стратегии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определение приоритетов государственной политики в области воспитания и социализации детей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67944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79208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ГОСУДАРСТВЕННАЯ  ПРОГРАММА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ЯРОСЛАВСКОЙ ОБЛАСТИ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«Охрана окружающей среды в Ярославской области»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2014 – 2020  годы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(утверждена правительством Ярославской области от 11.06.2014 № 572 –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332656"/>
            <a:ext cx="3195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0"/>
            <a:ext cx="916225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302359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повышение уровня экологической безопасности на территории Ярославской области, рациональное использование и охрана природных ресурсов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нормативно-правовое и учебно-методическое обеспечение в сфере непрерывного экологического образования и воспитания экологической культуры населения области;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повысить требования к экологическому образованию и воспитанию культуры в дополнительном образовании: научность, преемственность и системность;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обеспечить экологическую грамотность педагогических кадров Ярославской области;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продолжить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экологизацию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учебных дисциплин в образовательных организациях и введение элективных курсов по экологии;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формировать систему повышения квалификации специалистов в области экологического образования и культуры, рационального природопользования и охраны окружающей среды;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развивать театральное экологическое движение с целью формирования экологической культуры у детей дошкольного и школьного возрастов.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980728"/>
            <a:ext cx="8280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экологическом образовании, просвещении и формировании экологической культуры в Ярославской области»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12.04.2017 № 12-з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188640"/>
            <a:ext cx="3195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3. Понятия, используемые в настоящем Законе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культура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экологического сознания и экологического поведения человека, способ организации и развития жизнедеятельности в системе ценностных ориентаций и экологических норм взаимодействия с окружающей средой на основе экологических знаний, навыков и умений;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деятельность, направленная на развитие личности, создание условий для формирования бережного отношения человека к природе и природным богатствам, рационального природопользования;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образование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целенаправленный процесс воспитания и обучения, а также совокупность приобретаемых знаний, умений, навыков, ценностных установок, опыта деятельности и компетенции по охране окружающей среды и экологической безопасности;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просвещение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распространение экологических знаний об экологической безопасности, информации о состоянии окружающей среды и об использовании природных ресурсов, а также информирование населения о законодательстве в области охраны окружающей среды и экологической безопасности.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0"/>
            <a:ext cx="916225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4.  Основные цели и задачи экологического образования, просвещения и формирования экологической культуры в Ярославской области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96752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Цели: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повышение уровня экологической культуры населения Ярославской области;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обеспечение устойчивого развития Ярославской области, основанное на сбалансированном решении социально-экологических задач, сохранении благоприятной окружающей среды, биологического разнообразия и природных ресурсов.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Задачи: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повышение уровня знаний, умений, навыков населения в сфере охраны окружающей среды и экологической безопасности;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информационное обеспечение населения в сфере охраны окружающей среды и экологической безопасности;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вовлечение детей и молодежи в деятельность по охране окружающей среды и рационального природопользования в Ярославской области;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привлечение граждан, общественных и иных некоммерческих организаций к участию в реализации мероприятий в области охраны окружающей среды, рационального природопользования.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548680"/>
            <a:ext cx="632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8. Экологическое образование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43841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образование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Ярославской области представляет собой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единую систему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всеобщего и комплексного экологического образования, включающую: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общее образование;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среднее профессиональное образование;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высшее образование;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дополнительное профессиональное образование специалистов;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распространение экологических знаний, в том числе через средства массовой информации, музеи, библиотеки, учреждения культуры, природоохранные учреждения, организации спорта и туризма.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260648"/>
            <a:ext cx="632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8. Экологическое образование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80728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экологического образования в образовательных организациях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в себя: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1) изучение вопросов охраны окружающей среды и экологической безо­пас­ности в пределах образовательных программ;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2) организацию и проведение экологических мероприятий (конкурсов, выставок, олимпиад и других) с участием обучающихся;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3) поддержка и развитие иных форм экологического образования.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В целях развития дополнительного экологического образования в Ярославской области могут создаваться организации дополнительного образования биолого-экологической направленности, экологические лагеря.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196752"/>
            <a:ext cx="77768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Концепция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новой экологической политики Ярославской области</a:t>
            </a:r>
          </a:p>
          <a:p>
            <a:pPr algn="ctr"/>
            <a:endParaRPr lang="ru-RU" sz="3600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(Утверждена  постановлением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Правительства Ярославской области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22 ноября 2018 г. N 859-п)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332656"/>
            <a:ext cx="3195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476672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Цели Концепции: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охрана природных ресурсов и обеспечение их рационального использования,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сохранение природных систем для устойчивого развития общества, обеспечения экологической безопасности населения Ярославской области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https://ds04.infourok.ru/uploads/ex/0993/000eea2a-bc979bc4/hello_html_m145a07d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5" name="Picture 3" descr="C:\Users\user\Pictures\1133303_html_m4b386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899592" y="1127066"/>
            <a:ext cx="702027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«Формирование основ экологического сознания детей дошкольного возраста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современном дошкольном учреждении»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МДОУ №№ 29, 85, 92, 104, 131, 139, 174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 Концепции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856357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совершенствование системы управления в области охраны окружающей среды и обеспечения экологической безопасности;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предотвращение и снижение текущего негативного воздействия на окружающую среду и здоровье населения;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восстановление нарушенных естественных экологических систем;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сохранение природной среды, в том числе естественных экологических систем, объектов животного и растительного мира;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совершенствование системы государственного экологического мониторинга;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научное и информационно-аналитическое обеспечение охраны окружающей среды и экологической безопасности;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0"/>
            <a:ext cx="916225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0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 Концепции: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формирование экологической культуры, развитие экологического образования и воспитания;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обеспечение эффективного участия граждан, общественных объединений, некоммерческих организаций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бизнес-сообщества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решении вопросов, связанных с охраной окружающей среды и обеспечением экологической безопасности;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обеспечение устойчивого природопользования;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развитие экономического регулирования и рыночных инструментов охраны окружающей среды и обеспечения экологической безопасности;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совершенствование нормативно-правового обеспечения охраны окружающей среды и экологической безопасности;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развитие международного и межрегионального сотрудничества в области охраны окружающей среды и обеспечения экологической безопасности.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3.5. Формирование экологической культуры, экологическое просвещение, образование и воспитание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140968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Основной целью - повышение экологической культуры населения, образовательного уровня, профессиональных знаний и навыков в области экологической безопасности и наук об окружающей среде, пропаганда здорового образа жизни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6600" y="-3921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16632"/>
            <a:ext cx="813690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b="1" i="1" dirty="0" smtClean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rgbClr val="F79646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r>
              <a:rPr lang="ru-RU" sz="36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Парциальная </a:t>
            </a:r>
            <a:r>
              <a:rPr lang="ru-RU" sz="3600" b="1" i="1" dirty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 </a:t>
            </a:r>
            <a:endParaRPr lang="ru-RU" sz="3600" b="1" i="1" dirty="0" smtClean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rgbClr val="F79646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r>
              <a:rPr lang="ru-RU" sz="36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3600" b="1" i="1" dirty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экологическому образованию </a:t>
            </a:r>
            <a:endParaRPr lang="ru-RU" sz="3600" b="1" i="1" dirty="0" smtClean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rgbClr val="F79646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r>
              <a:rPr lang="ru-RU" sz="36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дошкольников </a:t>
            </a:r>
          </a:p>
          <a:p>
            <a:pPr lvl="0" algn="ctr"/>
            <a:endParaRPr lang="ru-RU" sz="3600" b="1" i="1" dirty="0" smtClean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rgbClr val="F79646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r>
              <a:rPr lang="ru-RU" sz="54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ц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54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sz="5400" b="1" i="1" dirty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4000" b="1" i="1" dirty="0">
                <a:ln w="18000">
                  <a:solidFill>
                    <a:srgbClr val="07831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             </a:t>
            </a:r>
            <a:r>
              <a:rPr lang="ru-RU" sz="40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0" algn="r"/>
            <a:r>
              <a:rPr lang="ru-RU" sz="2300" b="1" i="1" dirty="0" smtClean="0">
                <a:solidFill>
                  <a:srgbClr val="0783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В. И. </a:t>
            </a:r>
            <a:r>
              <a:rPr lang="ru-RU" sz="2300" b="1" i="1" dirty="0" err="1" smtClean="0">
                <a:solidFill>
                  <a:srgbClr val="0783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Ашиков</a:t>
            </a:r>
            <a:r>
              <a:rPr lang="ru-RU" sz="2300" b="1" i="1" dirty="0" smtClean="0">
                <a:solidFill>
                  <a:srgbClr val="0783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С. Г. </a:t>
            </a:r>
            <a:r>
              <a:rPr lang="ru-RU" sz="2300" b="1" i="1" dirty="0" err="1" smtClean="0">
                <a:solidFill>
                  <a:srgbClr val="0783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Ашикова</a:t>
            </a:r>
            <a:endParaRPr lang="ru-RU" sz="2300" b="1" i="1" dirty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rgbClr val="07831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Andrey\Downloads\цв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7829"/>
            <a:ext cx="2376264" cy="209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7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6600" y="-3921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16632"/>
            <a:ext cx="77768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  <a:endParaRPr lang="ru-RU" sz="4000" u="sng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способствовать </a:t>
            </a:r>
            <a:r>
              <a:rPr lang="ru-RU" sz="28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становлению более совершенного человека в нравственном, творческом плане</a:t>
            </a:r>
            <a:r>
              <a:rPr lang="ru-RU" sz="28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2800" b="1" i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5" name="Picture 3" descr="C:\Users\Andrey\Downloads\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7024778" cy="34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54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6600" y="-3921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26064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 программы:</a:t>
            </a:r>
          </a:p>
          <a:p>
            <a:pPr algn="ctr"/>
            <a:r>
              <a:rPr lang="ru-RU" sz="1600" b="1" i="1" u="sng" dirty="0" smtClean="0">
                <a:solidFill>
                  <a:srgbClr val="0783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600" b="1" i="1" u="sng" dirty="0">
              <a:solidFill>
                <a:srgbClr val="07831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968535"/>
            <a:ext cx="7776864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раскрытие </a:t>
            </a:r>
            <a:r>
              <a:rPr lang="ru-RU" sz="23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развитие восприятия Красоты;</a:t>
            </a:r>
          </a:p>
          <a:p>
            <a:pPr lvl="0" algn="just"/>
            <a:endParaRPr lang="ru-RU" sz="23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заложение </a:t>
            </a:r>
            <a:r>
              <a:rPr lang="ru-RU" sz="23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этических и нравственных основ;</a:t>
            </a:r>
          </a:p>
          <a:p>
            <a:pPr lvl="0" algn="just"/>
            <a:endParaRPr lang="ru-RU" sz="23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расширение </a:t>
            </a:r>
            <a:r>
              <a:rPr lang="ru-RU" sz="23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сознания и кругозора;</a:t>
            </a:r>
          </a:p>
          <a:p>
            <a:pPr lvl="0" algn="just"/>
            <a:endParaRPr lang="ru-RU" sz="23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раскрытие </a:t>
            </a:r>
            <a:r>
              <a:rPr lang="ru-RU" sz="23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развитие индивидуального творческого потенциала;</a:t>
            </a:r>
          </a:p>
          <a:p>
            <a:pPr lvl="0" algn="just"/>
            <a:endParaRPr lang="ru-RU" sz="23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заложение </a:t>
            </a:r>
            <a:r>
              <a:rPr lang="ru-RU" sz="23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основы </a:t>
            </a:r>
            <a:r>
              <a:rPr lang="ru-RU" sz="23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культурно-экологического </a:t>
            </a:r>
            <a:r>
              <a:rPr lang="ru-RU" sz="23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сознания как базиса личностной культуры.</a:t>
            </a:r>
          </a:p>
          <a:p>
            <a:pPr algn="just"/>
            <a:r>
              <a:rPr lang="ru-RU" sz="24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6469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6600" y="-3921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332656"/>
            <a:ext cx="7920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тематические </a:t>
            </a:r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блоки:</a:t>
            </a:r>
            <a:endParaRPr lang="ru-RU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980728"/>
            <a:ext cx="76328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1.«Планета </a:t>
            </a:r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Земля».</a:t>
            </a:r>
            <a:r>
              <a:rPr lang="ru-RU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200" i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Четыре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царства природы, стихии.</a:t>
            </a:r>
          </a:p>
          <a:p>
            <a:pPr lvl="0"/>
            <a:endParaRPr lang="ru-RU" sz="2200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2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2.«Небо</a:t>
            </a:r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».</a:t>
            </a:r>
            <a:r>
              <a:rPr lang="ru-RU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200" i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Что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мы видим в небе, что в небе живет,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связь</a:t>
            </a:r>
          </a:p>
          <a:p>
            <a:pPr lvl="0"/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Земли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Неба.</a:t>
            </a:r>
          </a:p>
          <a:p>
            <a:pPr lvl="0"/>
            <a:endParaRPr lang="ru-RU" sz="2200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2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3.«Искусство</a:t>
            </a:r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».</a:t>
            </a:r>
            <a:r>
              <a:rPr lang="ru-RU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200" i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Рукотворная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красота, духовные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ценности</a:t>
            </a:r>
          </a:p>
          <a:p>
            <a:pPr lvl="0"/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народа и мировой культуры.</a:t>
            </a:r>
          </a:p>
          <a:p>
            <a:pPr lvl="0"/>
            <a:endParaRPr lang="ru-RU" sz="2200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2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4.«Светочи</a:t>
            </a:r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».</a:t>
            </a:r>
            <a:r>
              <a:rPr lang="ru-RU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200" i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Великие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люди-народные Герои и Подвижники.</a:t>
            </a:r>
          </a:p>
          <a:p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44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6600" y="-3921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7884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Основной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принцип, по которому </a:t>
            </a:r>
            <a:endParaRPr lang="ru-RU" sz="2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строится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развивается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196752"/>
            <a:ext cx="74168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 algn="just"/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В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основе построения и развития программы в течение учебного года лежит органичная связь тематического плана с временами года и сезонными проявлениями природы, увязывание тем с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фенологи-</a:t>
            </a:r>
            <a:r>
              <a:rPr lang="ru-RU" sz="200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ческим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и в отдельных случаях с астрономическим, народным и существующим социально-бытовым календарём. </a:t>
            </a:r>
            <a:endParaRPr lang="ru-RU" sz="20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just"/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В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фенологическом календаре отражена жизнь природы, в астрономическом – движение солнца и светил, в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народном -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даты и праздники, отношение предков к природе, пословицы и поговорки, а в социальном мы берём основные праздники и даты.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46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6600" y="-3921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260648"/>
            <a:ext cx="7668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Принцип  развития программы по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возрастам:</a:t>
            </a:r>
            <a:endParaRPr lang="ru-RU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124744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В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данном случае это принцип </a:t>
            </a:r>
            <a:r>
              <a:rPr lang="ru-RU" sz="2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спирали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Спираль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своём восхождении повторяет виток за витком, но каждый раз на новом уровне.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этом она имеет как бы общий стержень. </a:t>
            </a:r>
            <a:endParaRPr lang="ru-RU" sz="20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20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Подобно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этому каждый тематический блок и программа в целом на каждом возрастном этапе в основе себя повторяет, но уже с последующим углублением и усложнением соответственно возрасту детей. </a:t>
            </a:r>
            <a:endParaRPr lang="ru-RU" sz="20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20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20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20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20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293096"/>
            <a:ext cx="72728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какой возраст рассчитана программа:</a:t>
            </a:r>
            <a:endParaRPr lang="ru-RU" sz="24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ru-RU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младший дошкольный возраст - от 3 до 4 лет   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средний дошкольный возраст - от 4 до 5 лет 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старший дошкольный возраст – от 5 до 7 лет</a:t>
            </a:r>
            <a:endParaRPr lang="ru-RU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7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0935" y="-3303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0713" y="116632"/>
            <a:ext cx="76757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 algn="just"/>
            <a:r>
              <a:rPr lang="ru-RU" sz="20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Одним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 ключевых понятий в программе является 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Красота. </a:t>
            </a:r>
            <a:endParaRPr lang="ru-RU" sz="20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just"/>
            <a:r>
              <a:rPr lang="ru-RU" sz="2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Одним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 ключевых законов Природы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единство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в многообразии. </a:t>
            </a:r>
            <a:endParaRPr lang="ru-RU" sz="20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just"/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Красоту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мы представляем как бы в трёх основных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ипостасях</a:t>
            </a:r>
            <a:r>
              <a:rPr lang="ru-RU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Красота в</a:t>
            </a:r>
            <a:r>
              <a:rPr lang="ru-RU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Природе</a:t>
            </a:r>
            <a:r>
              <a:rPr lang="ru-RU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Красота</a:t>
            </a:r>
            <a:r>
              <a:rPr lang="ru-RU" sz="2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рукотворных произведениях человеческого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гения -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Искусстве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и,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наконец,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Красота в самом Человеке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его духовном и душевном мире,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одном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 его высших проявлений – подвижничестве и героизме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имя общего блага.</a:t>
            </a:r>
          </a:p>
        </p:txBody>
      </p:sp>
    </p:spTree>
    <p:extLst>
      <p:ext uri="{BB962C8B-B14F-4D97-AF65-F5344CB8AC3E}">
        <p14:creationId xmlns:p14="http://schemas.microsoft.com/office/powerpoint/2010/main" xmlns="" val="8596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83529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Нормативно – правовые законодательные акты, регламентирующие деятельность ДОУ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по экологическому воспитанию дошкольников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федерального  уровня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регионального уровня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муниципального уровня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leto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3816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Программа экологического       воспитания дошкольников «ЮНЫЙ ЭКОЛОГ» С.Н.Николаева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536504" cy="488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leto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548680"/>
            <a:ext cx="70567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у детей осознанно – правильного отношения к природным явлениям и окружающим объектам.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leto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260648"/>
            <a:ext cx="6017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Принципы реализации программы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80728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постепенное наращивание объема материала;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первоочередное использование природного окружения: растений и животных зеленой зоны детского сада и участков;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продвижение детей от единичных сенсорных впечатлений к многообразию этих впечатлений, затем – к конкретным представлениям, затем – к обобщению представлений;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широкое использование разных видов практической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подача познавательного материала с помощью приемов, вызывающих у детей интерес и положительные эмоции.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leto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188640"/>
            <a:ext cx="4063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Темы программы: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80728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Неживая природа – среда жизни растений, животных, человека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Многообразие растений и их связь со средой обитания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Многообразие животных и их связь со средой обитания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 и развитие растений и животных, их связь со средой обитания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Жизнь растений и животных в сообществе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Взаимодействие человека с природой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leto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260648"/>
            <a:ext cx="698477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Планируемые результаты освоения воспитанниками программы.</a:t>
            </a:r>
            <a:endParaRPr lang="ru-RU" sz="2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 концу первого года обучения дети могут:</a:t>
            </a:r>
            <a:endParaRPr lang="ru-RU" sz="22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назвать некоторые растения, животных и их детёнышей;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выделять наиболее характерные сезонные изменения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в природе;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проявлять бережное отношение к природе.</a:t>
            </a:r>
          </a:p>
          <a:p>
            <a:endParaRPr lang="ru-RU" sz="22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 концу второго года обучения дети могут:</a:t>
            </a:r>
            <a:endParaRPr lang="ru-RU" sz="22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назвать домашних животных и знать, какую пользу они приносят человеку;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различать и называть некоторые растения ближайшего окружения;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называть времена года;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знать и соблюдать элементарные плавила поведения в природе.</a:t>
            </a:r>
            <a:endParaRPr lang="ru-RU" sz="22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leto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763284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 концу третьего года обучения дети могут:</a:t>
            </a:r>
            <a:endParaRPr lang="ru-RU" sz="22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называть времена года, отмечать их особенности;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знать о взаимодействии человека с природой в разное время года;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знать о значении солнца, воздуха и воды для человека, животных и растений;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бережно относиться к природе.</a:t>
            </a:r>
          </a:p>
          <a:p>
            <a:pPr algn="ctr"/>
            <a:endParaRPr lang="ru-RU" sz="22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 концу четвёртого года обучения дети могут:</a:t>
            </a:r>
            <a:endParaRPr lang="ru-RU" sz="22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знать некоторых представителей животного мира: звери, птицы, пресмыкающиеся, земноводные, насекомые;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знать характерные признаки времён года и соотносить с каждым сезоном особенности жизни людей, животных, растений;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знать правила поведения в природе и соблюдать их;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устанавливать элементарные причинно-следственные связи между природными явлениями.</a:t>
            </a:r>
            <a:endParaRPr lang="ru-RU" sz="22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leto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0"/>
            <a:ext cx="7200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Формы проведения:</a:t>
            </a:r>
            <a:endParaRPr lang="ru-RU" sz="2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игра – путешествие;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занятия в игровой форме;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экскурсии в природу;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досуги;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экспериментальная деятельность.</a:t>
            </a:r>
          </a:p>
          <a:p>
            <a:pPr algn="ctr"/>
            <a:endParaRPr lang="ru-RU" sz="2800" b="1" i="1" u="sng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Методы проведения:</a:t>
            </a:r>
            <a:endParaRPr lang="ru-RU" sz="2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85750" indent="-285750"/>
            <a:endParaRPr lang="ru-RU" sz="2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рассматривание картин;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демонстрация фильмов;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труд в природе;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коллективный труд;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индивидуальные поручения.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815" y="-30318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548680"/>
            <a:ext cx="7560840" cy="584775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Парциальная программа </a:t>
            </a:r>
            <a:r>
              <a:rPr lang="ru-RU" sz="3600" b="1" i="1" dirty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 экологическому образованию дошкольников </a:t>
            </a:r>
            <a:endParaRPr lang="ru-RU" sz="3600" b="1" i="1" dirty="0" smtClean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0"/>
              </a:spcAft>
            </a:pPr>
            <a:endParaRPr lang="ru-RU" sz="3600" b="1" i="1" dirty="0" smtClean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54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5400" b="1" i="1" dirty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Паутинка</a:t>
            </a:r>
            <a:r>
              <a:rPr lang="ru-RU" sz="54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sz="3600" b="1" i="1" dirty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4000" b="1" i="1" dirty="0">
                <a:ln w="18000">
                  <a:solidFill>
                    <a:srgbClr val="07831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40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 </a:t>
            </a:r>
            <a:r>
              <a:rPr lang="ru-RU" sz="2400" b="1" i="1" dirty="0" smtClean="0">
                <a:solidFill>
                  <a:srgbClr val="0783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Ж. Л. </a:t>
            </a:r>
            <a:r>
              <a:rPr lang="ru-RU" sz="2400" b="1" i="1" dirty="0" err="1" smtClean="0">
                <a:solidFill>
                  <a:srgbClr val="0783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Васякина</a:t>
            </a:r>
            <a:r>
              <a:rPr lang="ru-RU" sz="2400" b="1" i="1" dirty="0" smtClean="0">
                <a:solidFill>
                  <a:srgbClr val="0783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-Новикова</a:t>
            </a:r>
            <a:endParaRPr lang="ru-RU" sz="2400" b="1" i="1" dirty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rgbClr val="07831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endParaRPr lang="ru-RU" sz="2400" b="1" i="1" dirty="0">
              <a:ln w="18000">
                <a:solidFill>
                  <a:srgbClr val="078313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</a:rPr>
              <a:t> 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7" name="Picture 3" descr="C:\Users\Andrey\Downloads\п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1127"/>
            <a:ext cx="2448271" cy="22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30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15616" y="764704"/>
            <a:ext cx="80283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Цели:</a:t>
            </a:r>
            <a:endParaRPr kumimoji="0" lang="ru-RU" sz="4000" b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916832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у детей основы планетарного мышления;</a:t>
            </a:r>
          </a:p>
          <a:p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воспитывать разумное отношение к миру и к себе как к жителю планеты Земля.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2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814" y="-30318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"/>
            <a:ext cx="781236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u="sng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3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какой возраст рассчитана программа:</a:t>
            </a:r>
            <a:endParaRPr lang="ru-RU" sz="30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algn="ctr"/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 составлена по возрастным группам, охватывает три ступени</a:t>
            </a:r>
          </a:p>
          <a:p>
            <a:pPr algn="ctr"/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экологического образования детей дошкольного возраста:</a:t>
            </a:r>
          </a:p>
          <a:p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младший 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дошкольный возраст - от 3 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 4</a:t>
            </a:r>
          </a:p>
          <a:p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лет (вторая младшая 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группа);</a:t>
            </a:r>
          </a:p>
          <a:p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средний 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дошкольный возраст - от 4 до 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  <a:p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лет 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(средняя группа);</a:t>
            </a:r>
          </a:p>
          <a:p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старший 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дошкольный возраст – от 5 до 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</a:p>
          <a:p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лет 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2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старш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и </a:t>
            </a:r>
            <a:r>
              <a:rPr lang="ru-RU" sz="22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подг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гр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.).</a:t>
            </a:r>
            <a:endParaRPr lang="ru-RU" sz="2200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4106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196752"/>
            <a:ext cx="84484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«Основы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государственной политики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области экологического развития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Российской Федерации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период до 2030 года»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Утверждены Президентом РФ от 30.04.2012 г)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404664"/>
            <a:ext cx="310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814" y="-30318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260648"/>
            <a:ext cx="741682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Принципы и подходы:</a:t>
            </a:r>
          </a:p>
          <a:p>
            <a:endParaRPr lang="ru-RU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предлагает оригинальную систему развития экологических представлений, строящихся на </a:t>
            </a:r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принципе центрирования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содержания работы на </a:t>
            </a:r>
            <a:r>
              <a:rPr lang="ru-RU" sz="22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ребёнке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широким использованием поисковых методов обучения и игровых действий. </a:t>
            </a:r>
            <a:endParaRPr lang="ru-RU" sz="22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just"/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В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ней используется </a:t>
            </a:r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интегрированный подход к воспитанию и обучению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при котором предусмотрено формирование представлений, умений и навыков не только на занятиях, но и в разных видах и формах деятельности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ребёнка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игра, творческая деятельность, труд.</a:t>
            </a:r>
          </a:p>
        </p:txBody>
      </p:sp>
    </p:spTree>
    <p:extLst>
      <p:ext uri="{BB962C8B-B14F-4D97-AF65-F5344CB8AC3E}">
        <p14:creationId xmlns:p14="http://schemas.microsoft.com/office/powerpoint/2010/main" xmlns="" val="7755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814" y="-30318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77403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Разделы 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программы:</a:t>
            </a:r>
            <a:endParaRPr lang="ru-RU" sz="3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Программа разделена на четыре блока, которые представляют собой ответы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основные вопросы, возникающие у детей: 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«Как я живу?», «Где я живу?», «Когда я живу?», </a:t>
            </a:r>
            <a:endParaRPr lang="ru-RU" sz="2200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кем я живу?»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22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200" i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sz="22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1 БЛОК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Я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житель планеты в Солнечной системе.</a:t>
            </a:r>
          </a:p>
          <a:p>
            <a:pPr lvl="0"/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БЛОК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 Уникальное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расположение планеты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Земля в  космосе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/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3 БЛОК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Понятие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Луне и ее влиянии на жизнь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Земле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/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БЛОК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Понятие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Солнце и его влиянии на жизнь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 Земле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188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814" y="-30318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404664"/>
            <a:ext cx="78843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процессе освоения парциальной программы  у воспитанников </a:t>
            </a:r>
            <a:r>
              <a:rPr lang="ru-RU" sz="2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формируются представления </a:t>
            </a:r>
            <a:r>
              <a:rPr lang="ru-RU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следующих понятиях: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разные формы взаимодействия двух систем — человека и животных (внутри них и между собой);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биосфера, литосфера (почва), гидросфера (вода), атмосфера (воздух) и влияние биогеоценоза на формирование этноса;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временные изменения, происходящие в мире, упорядочивающие образ жизни людей на планете;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взаимосвязи животного (фауны) и растительного мира (флоры) со средой обитания.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490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814" y="-30318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302359"/>
            <a:ext cx="78843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Парциальная программа «Паутинка» </a:t>
            </a:r>
            <a:r>
              <a:rPr lang="ru-RU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способствует формированию у  детей дошкольного возраста целостной системы знаний об окружающем мире.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Экологическое содержание программы связано с нравственным, эстетическим и социально-правовым образованием и воспитанием. И не сводится ни к одному из них, а берет лишь те элементы, которые связаны с проблемами экологии и представляют собой воспитание общественного сознания человека.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7629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ЭКОЛОГИЯ - площадка\ПРОЕКТ ЭКОЛОГИЯ утвержден\Семинар 12.12.2018\Программа ПРИРОДА -НАШ ОБЩИЙ ДОМ - дс 104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ЭКОЛОГИЯ - площадка\ПРОЕКТ ЭКОЛОГИЯ утвержден\Семинар 12.12.2018\Программа ПРИРОДА -НАШ ОБЩИЙ ДОМ - дс 104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ЭКОЛОГИЯ - площадка\ПРОЕКТ ЭКОЛОГИЯ утвержден\Семинар 12.12.2018\Программа ПРИРОДА -НАШ ОБЩИЙ ДОМ - дс 104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ЭКОЛОГИЯ - площадка\ПРОЕКТ ЭКОЛОГИЯ утвержден\Семинар 12.12.2018\Программа ПРИРОДА -НАШ ОБЩИЙ ДОМ - дс 104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ЭКОЛОГИЯ - площадка\ПРОЕКТ ЭКОЛОГИЯ утвержден\Семинар 12.12.2018\Программа ПРИРОДА -НАШ ОБЩИЙ ДОМ - дс 104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ЭКОЛОГИЯ - площадка\ПРОЕКТ ЭКОЛОГИЯ утвержден\Семинар 12.12.2018\Программа ПРИРОДА -НАШ ОБЩИЙ ДОМ - дс 104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683568" y="363433"/>
            <a:ext cx="77768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Стратегическая цель -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социально-экономических задач, обеспечивающих: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экологически ориентированный рост экономики,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сохранение благоприятной окружающей среды, биологического разнообразия и природных ресурсов для  нынешнего и будущих поколений,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реализации права каждого человека на благоприятную окружающую среду,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укрепления правопорядка в области охраны окружающей среды и обеспечения экологической безопасности.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ЭКОЛОГИЯ - площадка\ПРОЕКТ ЭКОЛОГИЯ утвержден\Семинар 12.12.2018\Программа ПРИРОДА -НАШ ОБЩИЙ ДОМ - дс 104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ЭКОЛОГИЯ - площадка\ПРОЕКТ ЭКОЛОГИЯ утвержден\Семинар 12.12.2018\Программа ПРИРОДА -НАШ ОБЩИЙ ДОМ - дс 104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ЭКОЛОГИЯ - площадка\ПРОЕКТ ЭКОЛОГИЯ утвержден\Семинар 12.12.2018\Программа ПРИРОДА -НАШ ОБЩИЙ ДОМ - дс 104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ЭКОЛОГИЯ - площадка\ПРОЕКТ ЭКОЛОГИЯ утвержден\Семинар 12.12.2018\Программа ПРИРОДА -НАШ ОБЩИЙ ДОМ - дс 104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ЭКОЛОГИЯ - площадка\ПРОЕКТ ЭКОЛОГИЯ утвержден\Семинар 12.12.2018\Программа ПРИРОДА -НАШ ОБЩИЙ ДОМ - дс 104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ЭКОЛОГИЯ - площадка\ПРОЕКТ ЭКОЛОГИЯ утвержден\Семинар 12.12.2018\Программа ПРИРОДА -НАШ ОБЩИЙ ДОМ - дс 104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ЭКОЛОГИЯ - площадка\ПРОЕКТ ЭКОЛОГИЯ утвержден\Семинар 12.12.2018\Программа ПРИРОДА -НАШ ОБЩИЙ ДОМ - дс 104\Слайд14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ЭКОЛОГИЯ - площадка\ПРОЕКТ ЭКОЛОГИЯ утвержден\Семинар 12.12.2018\Программа ПРИРОДА -НАШ ОБЩИЙ ДОМ - дс 104\Слайд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ЭКОЛОГИЯ - площадка\ПРОЕКТ ЭКОЛОГИЯ утвержден\Семинар 12.12.2018\Программа ПРИРОДА -НАШ ОБЩИЙ ДОМ - дс 104\Слайд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ЭКОЛОГИЯ - площадка\ПРОЕКТ ЭКОЛОГИЯ утвержден\Семинар 12.12.2018\Программа МЫ - дс 85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8732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51520" y="0"/>
            <a:ext cx="849694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задачи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государственной политики в области экологического развития : …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л)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формирование экологической культуры, развитие экологического образования и воспитания;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Механизмы: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формирование у всех слоев населения, прежде всего у молодежи, экологически ответственного мировоззрения;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обеспечение направленности процесса воспитания и обучения в образовательных учреждениях на формирование экологически ответственного поведения,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ЭКОЛОГИЯ - площадка\ПРОЕКТ ЭКОЛОГИЯ утвержден\Семинар 12.12.2018\Программа МЫ - дс 85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9371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ЭКОЛОГИЯ - площадка\ПРОЕКТ ЭКОЛОГИЯ утвержден\Семинар 12.12.2018\Программа МЫ - дс 85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ЭКОЛОГИЯ - площадка\ПРОЕКТ ЭКОЛОГИЯ утвержден\Семинар 12.12.2018\Программа МЫ - дс 85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ЭКОЛОГИЯ - площадка\ПРОЕКТ ЭКОЛОГИЯ утвержден\Семинар 12.12.2018\Программа МЫ - дс 85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01531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ЭКОЛОГИЯ - площадка\ПРОЕКТ ЭКОЛОГИЯ утвержден\Семинар 12.12.2018\дс 92 Добро пожаловать в экологию!»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ЭКОЛОГИЯ - площадка\ПРОЕКТ ЭКОЛОГИЯ утвержден\Семинар 12.12.2018\дс 92 Добро пожаловать в экологию!»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ЭКОЛОГИЯ - площадка\ПРОЕКТ ЭКОЛОГИЯ утвержден\Семинар 12.12.2018\дс 92 Добро пожаловать в экологию!»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ЭКОЛОГИЯ - площадка\ПРОЕКТ ЭКОЛОГИЯ утвержден\Семинар 12.12.2018\дс 92 Добро пожаловать в экологию!»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ЭКОЛОГИЯ - площадка\ПРОЕКТ ЭКОЛОГИЯ утвержден\Семинар 12.12.2018\дс 92 Добро пожаловать в экологию!»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ЭКОЛОГИЯ - площадка\ПРОЕКТ ЭКОЛОГИЯ утвержден\Семинар 12.12.2018\дс 92 Добро пожаловать в экологию!»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340768"/>
            <a:ext cx="64807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"Об охране окружающей среды»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 10.01.2002 N 7-ФЗ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 изменениями от 02.07.2013 г)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404664"/>
            <a:ext cx="310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ЭКОЛОГИЯ - площадка\ПРОЕКТ ЭКОЛОГИЯ утвержден\Семинар 12.12.2018\дс 92 Добро пожаловать в экологию!»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ЭКОЛОГИЯ - площадка\ПРОЕКТ ЭКОЛОГИЯ утвержден\Семинар 12.12.2018\дс 92 Добро пожаловать в экологию!»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ЭКОЛОГИЯ - площадка\ПРОЕКТ ЭКОЛОГИЯ утвержден\Семинар 12.12.2018\дс 92 Добро пожаловать в экологию!»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ЭКОЛОГИЯ - площадка\ПРОЕКТ ЭКОЛОГИЯ утвержден\Семинар 12.12.2018\дс 92 Добро пожаловать в экологию!»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ЭКОЛОГИЯ - площадка\ПРОЕКТ ЭКОЛОГИЯ утвержден\Семинар 12.12.2018\дс 92 Добро пожаловать в экологию!»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ЭКОЛОГИЯ - площадка\ПРОЕКТ ЭКОЛОГИЯ утвержден\Семинар 12.12.2018\дс 92 Добро пожаловать в экологию!»\дс 92 Добро пожаловать в экологию!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1988840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37112"/>
            <a:ext cx="1825625" cy="173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drey\Downloads\фон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288" y="0"/>
            <a:ext cx="9269288" cy="695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148471"/>
            <a:ext cx="8964488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Анкета  самоанализа педагога по экологическому образованию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 учётом какой основной образовательной Программы дошкольного образования работает Ваш детский сад 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Достаточно ли представлен в образовательной Программе ДОУ раздел экологического образования?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Какие парциальные Программы (с указанием авторов)  по экологическому      образованию Вы знаете?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 Соответствует ли РППС задачам экологического образования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 Уголок природы ___________________________________________________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  Материалы для развития моделирующей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способности___________________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 Познавательная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литература__________________________________________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игры________________________________________________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  Календарь природы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погоды________________________________________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Природный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материал_______________________________________________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  Картотеки опытов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экспериментов___________________________________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 Инструменты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экспериментирования_______________________________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 Территория детского сада (что конкретно имеется)______________________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Какие методы и приёмы Вы используете в  организации работы с детьми по экологическому образованию?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 Какие технологии  Вы используете  в  организации работы с детьми по экологическому образованию?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 Через какие виды деятельности реализуется экологическое образование?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 Перечислите формы работы по экологическому образованию  с детьми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родителями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9.  Каких социальных партнёров Вы привлекаете в процессе экологического   образования детей?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Какие мероприятия по экологическому образованию традиционно проходят    в Вашем детском саду?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9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drey\Downloads\фон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9288" cy="695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75134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9249"/>
            <a:ext cx="842493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4B1F6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Содержание уголка природы для детей дошкольного возраста  3-4 лет.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Живые растения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 обильно цветущие, эффектные, с яркоокрашенными, сравнительно крупными листьями, интересные для наблюдений; за такими растениями малыши способны ухаживать. Это комнатные растения 4-5 видов по 2-3 экземпляра, с крупными кожистыми листьями, типичным прямостоячим стеблем, крупными, яркими цветками. Можно выбрать из предлагаемого списка: </a:t>
            </a:r>
            <a:r>
              <a:rPr lang="ru-RU" sz="20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аспидистра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бегония вечноцветущая, фуксия гибридная, </a:t>
            </a:r>
            <a:r>
              <a:rPr lang="ru-RU" sz="20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амаралис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гибридный (</a:t>
            </a:r>
            <a:r>
              <a:rPr lang="ru-RU" sz="20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гиппеаструм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кливия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колеус (</a:t>
            </a:r>
            <a:r>
              <a:rPr lang="ru-RU" sz="20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крапивка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), бальзамин (огонёк), гортензия, хризантема. Правильно подобранные растения делают возможным применение простейшего детского труда (мытьё широких кожистых листьев, полив), проведение наблюдений (умение узнавать части растения, воспринимать его красоту, знакомство с некоторыми признаками живого).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Сезонные растительные объекты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 зимний огород (посадки лука, овса, проращивание гороха, бобов – для проведения наблюдений и подкормки животных); яркие, крупные или необычной формы овощи и фрукты; букеты из декоративных растений (астры, хризантемы, тюльпаны, гвоздики и др.); семена, плоды (жёлуди, тыквенные семечки), шишки (сосна, ель) и другие.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289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drey\Downloads\фон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288" y="0"/>
            <a:ext cx="9269288" cy="695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75134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2474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Временные объекты</a:t>
            </a: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i="1" u="sng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Осень:</a:t>
            </a: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а)букеты осенних цветов вазах; </a:t>
            </a:r>
            <a:b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б) Цветущие растения цветника (астры, хризантемы и т.д.)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u="sng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Зима: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а) ящики с посадками (лук, овес и т.д.) </a:t>
            </a:r>
            <a:b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б) ветки деревьев и кустов в вазах; </a:t>
            </a:r>
            <a:b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i="1" u="sng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Весна: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а) ветки деревьев и кустарников в вазах; </a:t>
            </a:r>
            <a:b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б) ящики с рассадой; </a:t>
            </a:r>
            <a:b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i="1" u="sng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Лето: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а) букеты цветов в вазах;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289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drey\Downloads\фон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288" y="0"/>
            <a:ext cx="9269288" cy="695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75134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02359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Простейшие календари природы 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 картинка с изображением времени года, 4 картинки с изображением типичных для сезона состояний погоды. Дидактическая кукла, одетая по сезону.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Макеты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 (плоскостные и объёмные): «Кто живёт в лесу», «Во дворе у бабушки» (домашние животные), «Что растёт на лугу».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Музейные и коллекционные материалы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 разнообразные причудливые семена, камешки, раковины, коллекции осенних листьев, другие объекты природы. Корзинка «времена года» (фрукты, овощи – осенние дары природы).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Наглядный иллюстративный материал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 набор картинок с изображением птиц (курицы, утки, голубя, воробья, синицы, снегиря); набор картинок с изображением животных (собаки, кошки, коровы, лошади, зайца, лисы, медведя и др.); книги с иллюстрациями, на которых изображены животные; альбомы «Времена года»; дидактические игры.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Инвентарь: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 лейки для полива комнатных растений, маленькие деревянные лопатки для уборки снега, пластмассовые ведёрки.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9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88640"/>
            <a:ext cx="81003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Статья 74   Экологическое просвещение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целях формирования экологической культуры в обществе, воспитания бережного отношения к природе, рационального использования природных ресурсов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осуществляется экологическое просвещение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посредством распространения  экологических знаний  об экологической безопасности, информации о состоянии окружающей среды и об использовании природных ресурсов.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Экологическое просвещение … осуществляется  органами власти разных уровней, средствами массовой информации, а также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организациями, осуществляющими  образовательную деятельность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учреждениями культуры,  музеями, библиотеками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т.п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drey\Downloads\фон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288" y="0"/>
            <a:ext cx="9269288" cy="695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763284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ЛАБОРАТОРНЫЙ МАТЕРИАЛ ДЛЯ ЭКСПЕРИМЕНТИРОВАНИЯ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сосуды для воды;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песочница и мини-бассейн, наборы игрушек к ним;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различные резиновые и пластмассовые игрушки для игр с водой;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зеркальца для игр с солнечным зайчиком.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ПРОСТЕЙШИЕ ПРИБОРЫ И ПРИСПОСОБЛЕНИЯ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«ящик ощущений» («волшебный сундучок», «чудесный мешочек»);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сувениры из прозрачного материала со струящимся песком, водой;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«шумящие коробочки»,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коробочки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 же, но внутри у них семена или другие природные материалы разного размера, издающие разные звуки (задача ребёнка - подобрать похожие по звучанию).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9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Photo manipulation of 01_Green Earth 168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404664"/>
            <a:ext cx="310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9" y="1700808"/>
            <a:ext cx="741682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Стратегия развития воспитания  в Российской Федерации до 2025 года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(Утверждена распоряжением Правительства Российской Федерации от29.05.2015 года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№ 996-р)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2670</Words>
  <Application>Microsoft Office PowerPoint</Application>
  <PresentationFormat>Экран (4:3)</PresentationFormat>
  <Paragraphs>371</Paragraphs>
  <Slides>80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user</cp:lastModifiedBy>
  <cp:revision>109</cp:revision>
  <dcterms:created xsi:type="dcterms:W3CDTF">2017-12-07T20:28:35Z</dcterms:created>
  <dcterms:modified xsi:type="dcterms:W3CDTF">2018-12-13T08:46:39Z</dcterms:modified>
</cp:coreProperties>
</file>