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0" r:id="rId4"/>
    <p:sldId id="266" r:id="rId5"/>
    <p:sldId id="262" r:id="rId6"/>
    <p:sldId id="267" r:id="rId7"/>
    <p:sldId id="268" r:id="rId8"/>
    <p:sldId id="269" r:id="rId9"/>
    <p:sldId id="264" r:id="rId10"/>
    <p:sldId id="270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9CF1B-E305-4FBC-86C0-E0FC07F26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100C2-CA54-46B1-84A9-4D971715A43C}" type="datetimeFigureOut">
              <a:rPr lang="ru-RU"/>
              <a:pPr>
                <a:defRPr/>
              </a:pPr>
              <a:t>24.11.2018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DA4ED-7CC3-4EF4-B9E1-76008D254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1230A-F497-4577-B2EE-F01685E6F234}" type="datetimeFigureOut">
              <a:rPr lang="ru-RU"/>
              <a:pPr>
                <a:defRPr/>
              </a:pPr>
              <a:t>24.11.2018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A20B6-46BF-4C9F-9C37-0216A47F5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82A3-AAE6-4F76-9A92-51DCE4FC66B9}" type="datetimeFigureOut">
              <a:rPr lang="ru-RU"/>
              <a:pPr>
                <a:defRPr/>
              </a:pPr>
              <a:t>24.11.2018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A8608-5281-4BDC-81A6-91578165D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2F3C9-D565-4F25-8C50-83171AF1F018}" type="datetimeFigureOut">
              <a:rPr lang="ru-RU"/>
              <a:pPr>
                <a:defRPr/>
              </a:pPr>
              <a:t>24.11.2018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544CF-D531-465F-ACEE-928157560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99BC-86E9-4B06-AF70-12AEB69BFAF2}" type="datetimeFigureOut">
              <a:rPr lang="ru-RU"/>
              <a:pPr>
                <a:defRPr/>
              </a:pPr>
              <a:t>24.11.2018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A9C86-0C5B-49CD-8258-39BBAE118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F2146-1D70-4C09-9DE6-9E630EF00340}" type="datetimeFigureOut">
              <a:rPr lang="ru-RU"/>
              <a:pPr>
                <a:defRPr/>
              </a:pPr>
              <a:t>24.11.2018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A5CB2-F3F7-42D8-B1AD-A1898D10E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C6DAD-3A53-4E10-8558-C46E995C9452}" type="datetimeFigureOut">
              <a:rPr lang="ru-RU"/>
              <a:pPr>
                <a:defRPr/>
              </a:pPr>
              <a:t>24.11.2018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4520B-ACFC-460D-8986-3C8A53743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C6380-A745-42C0-B670-56226AA112A2}" type="datetimeFigureOut">
              <a:rPr lang="ru-RU"/>
              <a:pPr>
                <a:defRPr/>
              </a:pPr>
              <a:t>24.11.2018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41C2B-49ED-4FE7-AF14-875DBEEFB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92974-D859-49D6-BBBD-9475639EAF0A}" type="datetimeFigureOut">
              <a:rPr lang="ru-RU"/>
              <a:pPr>
                <a:defRPr/>
              </a:pPr>
              <a:t>24.11.2018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E1C49-756B-4564-9414-755396E5B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A937F-4739-4079-9933-A94D02C745A2}" type="datetimeFigureOut">
              <a:rPr lang="ru-RU"/>
              <a:pPr>
                <a:defRPr/>
              </a:pPr>
              <a:t>24.11.2018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90B4C-D714-4BB1-BC87-BBD589490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7DB89-550A-4B21-9C8A-15A40E0F8696}" type="datetimeFigureOut">
              <a:rPr lang="ru-RU"/>
              <a:pPr>
                <a:defRPr/>
              </a:pPr>
              <a:t>24.11.2018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DF942EC-DB00-40CF-884D-58D440086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D756C34B-CE70-460C-8A58-9EA35DA5B277}" type="datetimeFigureOut">
              <a:rPr lang="ru-RU"/>
              <a:pPr>
                <a:defRPr/>
              </a:pPr>
              <a:t>24.11.2018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o.ru/wp-content/uploads/2014/02/Instrumentariy-ocenki-kachestva-doshkolnogo-obrazovani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2400" cy="30511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/>
              <a:t>Программа профессиональной переподготовки</a:t>
            </a:r>
            <a:br>
              <a:rPr lang="ru-RU" sz="3100" dirty="0"/>
            </a:br>
            <a:r>
              <a:rPr lang="ru-RU" sz="3100" dirty="0"/>
              <a:t>«Дошкольное образование»</a:t>
            </a:r>
            <a:br>
              <a:rPr lang="ru-RU" sz="3100" dirty="0"/>
            </a:br>
            <a:r>
              <a:rPr lang="ru-RU" sz="3100" dirty="0"/>
              <a:t> </a:t>
            </a:r>
            <a:br>
              <a:rPr lang="ru-RU" sz="3100" dirty="0"/>
            </a:br>
            <a:r>
              <a:rPr lang="ru-RU" sz="3100" dirty="0"/>
              <a:t>Итоговая квалификационная работа</a:t>
            </a:r>
            <a:br>
              <a:rPr lang="ru-RU" sz="3100" dirty="0"/>
            </a:br>
            <a:r>
              <a:rPr lang="ru-RU" sz="3100" dirty="0"/>
              <a:t>«Представление родителей о качестве образовательной деятельности в детском саду</a:t>
            </a:r>
            <a:r>
              <a:rPr lang="ru-RU" sz="3100" dirty="0" smtClean="0"/>
              <a:t>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3716338"/>
            <a:ext cx="7305675" cy="2520950"/>
          </a:xfrm>
        </p:spPr>
        <p:txBody>
          <a:bodyPr rtlCol="0">
            <a:normAutofit lnSpcReduction="1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Исполнитель: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слушатель курсов переподготовки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«Дошкольное образование»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Чернова Людмила Александровна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Научный руководитель: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Захарова Татьяна Николаевна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700808"/>
            <a:ext cx="7321624" cy="3888432"/>
          </a:xfrm>
        </p:spPr>
        <p:txBody>
          <a:bodyPr/>
          <a:lstStyle/>
          <a:p>
            <a:pPr algn="ctr"/>
            <a:r>
              <a:rPr lang="ru-RU" sz="3600" dirty="0" smtClean="0"/>
              <a:t>По результатам анализа данных анкет было выявлено, что в приоритете для родителей является создание </a:t>
            </a:r>
            <a:r>
              <a:rPr lang="ru-RU" sz="3600" dirty="0"/>
              <a:t>психологически </a:t>
            </a:r>
            <a:r>
              <a:rPr lang="ru-RU" sz="3600" dirty="0" smtClean="0"/>
              <a:t>комфортной  обстановки </a:t>
            </a:r>
            <a:r>
              <a:rPr lang="ru-RU" sz="3600" dirty="0"/>
              <a:t>для </a:t>
            </a:r>
            <a:r>
              <a:rPr lang="ru-RU" sz="3600" dirty="0" smtClean="0"/>
              <a:t>ребенка; а как проблему мы выявляем, что для них</a:t>
            </a:r>
            <a:br>
              <a:rPr lang="ru-RU" sz="3600" dirty="0" smtClean="0"/>
            </a:br>
            <a:r>
              <a:rPr lang="ru-RU" sz="3600" dirty="0" smtClean="0"/>
              <a:t>подготовка детей к школе является более значимой, чем другие детские деятельности, в том числе и  </a:t>
            </a:r>
            <a:r>
              <a:rPr lang="ru-RU" sz="3600" dirty="0" smtClean="0"/>
              <a:t>игра.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86307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36838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Спасибо за внимание!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620713"/>
            <a:ext cx="8081963" cy="5780087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ru-RU" sz="2800" b="1" dirty="0" smtClean="0"/>
              <a:t>Цель </a:t>
            </a:r>
            <a:r>
              <a:rPr lang="ru-RU" sz="2800" b="1" dirty="0"/>
              <a:t>исследования:</a:t>
            </a:r>
            <a:r>
              <a:rPr lang="ru-RU" sz="2800" dirty="0"/>
              <a:t> выявить представления родителей о качестве дошкольного образования</a:t>
            </a:r>
            <a:r>
              <a:rPr lang="ru-RU" sz="2800" dirty="0" smtClean="0"/>
              <a:t>.</a:t>
            </a:r>
          </a:p>
          <a:p>
            <a:pPr marL="114300" indent="0" algn="just">
              <a:buNone/>
            </a:pPr>
            <a:endParaRPr lang="en-US" sz="2800" dirty="0" smtClean="0"/>
          </a:p>
          <a:p>
            <a:pPr marL="114300" indent="0" algn="just">
              <a:buNone/>
            </a:pPr>
            <a:r>
              <a:rPr lang="ru-RU" sz="2800" b="1" dirty="0"/>
              <a:t>База проведения исследования </a:t>
            </a:r>
            <a:r>
              <a:rPr lang="ru-RU" sz="2800" dirty="0"/>
              <a:t>– МДОУ «Детский сад №174» </a:t>
            </a:r>
            <a:r>
              <a:rPr lang="ru-RU" sz="2800" dirty="0" smtClean="0"/>
              <a:t>г</a:t>
            </a:r>
            <a:r>
              <a:rPr lang="ru-RU" sz="2800" dirty="0"/>
              <a:t>. Ярославля. </a:t>
            </a:r>
            <a:endParaRPr lang="en-US" sz="2800" dirty="0" smtClean="0"/>
          </a:p>
          <a:p>
            <a:pPr marL="114300" indent="0" algn="just">
              <a:buNone/>
            </a:pPr>
            <a:r>
              <a:rPr lang="ru-RU" sz="2800" dirty="0"/>
              <a:t>Общее количество групп – 9, которые включают 234 ребенка. </a:t>
            </a:r>
            <a:endParaRPr lang="ru-RU" sz="2800" dirty="0" smtClean="0"/>
          </a:p>
          <a:p>
            <a:pPr marL="114300" indent="0" algn="just">
              <a:buNone/>
            </a:pPr>
            <a:endParaRPr lang="ru-RU" sz="2800" dirty="0"/>
          </a:p>
          <a:p>
            <a:pPr marL="114300" indent="0" algn="just">
              <a:buNone/>
            </a:pPr>
            <a:r>
              <a:rPr lang="ru-RU" sz="2800" b="1" dirty="0"/>
              <a:t>Исследование проводилось </a:t>
            </a:r>
            <a:r>
              <a:rPr lang="ru-RU" sz="2800" dirty="0"/>
              <a:t>в одной группе детского сада, в нем приняли участие 20 родителей. </a:t>
            </a:r>
            <a:endParaRPr lang="ru-RU" sz="2800" dirty="0" smtClean="0"/>
          </a:p>
          <a:p>
            <a:pPr marL="114300" indent="0" algn="just">
              <a:buNone/>
            </a:pPr>
            <a:endParaRPr lang="ru-RU" sz="2800" dirty="0" smtClean="0"/>
          </a:p>
          <a:p>
            <a:pPr marL="114300" indent="0" algn="just">
              <a:buNone/>
            </a:pPr>
            <a:r>
              <a:rPr lang="ru-RU" sz="2800" b="1" dirty="0" smtClean="0"/>
              <a:t>Время исследования: </a:t>
            </a:r>
            <a:r>
              <a:rPr lang="ru-RU" sz="2800" dirty="0" smtClean="0"/>
              <a:t>август-сентябрь 2018</a:t>
            </a:r>
            <a:endParaRPr lang="en-US" sz="2800" dirty="0" smtClean="0"/>
          </a:p>
          <a:p>
            <a:pPr marL="114300" indent="0" algn="just">
              <a:buNone/>
            </a:pPr>
            <a:r>
              <a:rPr lang="ru-RU" sz="2800" dirty="0"/>
              <a:t>В ходе исследования использовался </a:t>
            </a:r>
            <a:r>
              <a:rPr lang="ru-RU" sz="2800" b="1" dirty="0"/>
              <a:t>опросный метод </a:t>
            </a:r>
            <a:r>
              <a:rPr lang="ru-RU" sz="2800" dirty="0"/>
              <a:t>(анкетирование участников – 2 анкеты для родителей воспитанников</a:t>
            </a:r>
            <a:r>
              <a:rPr lang="ru-RU" sz="2800" dirty="0" smtClean="0"/>
              <a:t>)</a:t>
            </a:r>
            <a:endParaRPr lang="ru-RU" sz="2800" dirty="0"/>
          </a:p>
          <a:p>
            <a:pPr marL="114300" indent="0" algn="just">
              <a:buNone/>
            </a:pPr>
            <a:endParaRPr lang="ru-RU" sz="2800" dirty="0"/>
          </a:p>
          <a:p>
            <a:pPr marL="114300" indent="0" algn="just">
              <a:buNone/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Инструмент исследования</a:t>
            </a:r>
            <a:endParaRPr lang="ru-RU" dirty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267200"/>
          </a:xfrm>
        </p:spPr>
        <p:txBody>
          <a:bodyPr/>
          <a:lstStyle/>
          <a:p>
            <a:r>
              <a:rPr lang="ru-RU" sz="2800" dirty="0" smtClean="0"/>
              <a:t>«Анкета родительской удовлетворенности», составленная на основе опросника Е.Г. Юдиной </a:t>
            </a:r>
            <a:r>
              <a:rPr lang="en-US" sz="2800" dirty="0" smtClean="0"/>
              <a:t>[1]</a:t>
            </a:r>
            <a:endParaRPr lang="ru-RU" sz="2800" dirty="0" smtClean="0"/>
          </a:p>
          <a:p>
            <a:r>
              <a:rPr lang="ru-RU" sz="2800" dirty="0" smtClean="0"/>
              <a:t> Анкета для родителей «Удовлетворенность работой педагога с родителями» (автор </a:t>
            </a:r>
            <a:r>
              <a:rPr lang="ru-RU" sz="2800" dirty="0" err="1" smtClean="0"/>
              <a:t>Арнаутова</a:t>
            </a:r>
            <a:r>
              <a:rPr lang="ru-RU" sz="2800" dirty="0" smtClean="0"/>
              <a:t> Е.П.)</a:t>
            </a:r>
            <a:r>
              <a:rPr lang="en-US" sz="2800" dirty="0" smtClean="0"/>
              <a:t> [2</a:t>
            </a:r>
            <a:r>
              <a:rPr lang="en-US" sz="2800" dirty="0" smtClean="0"/>
              <a:t>]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en-US" sz="1600" dirty="0" smtClean="0"/>
              <a:t>1</a:t>
            </a:r>
            <a:r>
              <a:rPr lang="ru-RU" sz="1600" dirty="0"/>
              <a:t>.</a:t>
            </a:r>
            <a:r>
              <a:rPr lang="ru-RU" sz="1600" dirty="0" smtClean="0"/>
              <a:t>Пакет </a:t>
            </a:r>
            <a:r>
              <a:rPr lang="ru-RU" sz="1600" dirty="0"/>
              <a:t>документов для использования при проведении общественно-профессиональной оценки качества дошкольного образования. - Интернет источник: </a:t>
            </a:r>
            <a:r>
              <a:rPr lang="ru-RU" sz="1600" u="sng" dirty="0">
                <a:hlinkClick r:id="rId2"/>
              </a:rPr>
              <a:t>http://www.firo.ru/wp-content/uploads/2014/02/Instrumentariy-ocenki-kachestva-doshkolnogo-obrazovania.pdf</a:t>
            </a:r>
            <a:r>
              <a:rPr lang="ru-RU" sz="1600" dirty="0"/>
              <a:t> (дата обращения 03.08.2018</a:t>
            </a:r>
            <a:r>
              <a:rPr lang="ru-RU" sz="1600" dirty="0" smtClean="0"/>
              <a:t>)</a:t>
            </a:r>
          </a:p>
          <a:p>
            <a:endParaRPr lang="ru-RU" sz="1600" dirty="0" smtClean="0"/>
          </a:p>
          <a:p>
            <a:r>
              <a:rPr lang="ru-RU" sz="1600" dirty="0" smtClean="0"/>
              <a:t>2. </a:t>
            </a:r>
            <a:r>
              <a:rPr lang="ru-RU" sz="1600" dirty="0" err="1" smtClean="0"/>
              <a:t>Арнаутова</a:t>
            </a:r>
            <a:r>
              <a:rPr lang="ru-RU" sz="1600" dirty="0" smtClean="0"/>
              <a:t> </a:t>
            </a:r>
            <a:r>
              <a:rPr lang="ru-RU" sz="1600" dirty="0"/>
              <a:t>Е.П. В гостях у директора: Беседы с руководителем дошкольного учреждения о сотрудничестве с семьей.-  М.: </a:t>
            </a:r>
            <a:r>
              <a:rPr lang="ru-RU" sz="1600" dirty="0" err="1"/>
              <a:t>Линка</a:t>
            </a:r>
            <a:r>
              <a:rPr lang="ru-RU" sz="1600" dirty="0"/>
              <a:t>-Пресс, -  2004. – 208 с.</a:t>
            </a:r>
          </a:p>
          <a:p>
            <a:pPr marL="11430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«Анкета родительской удовлетворенности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2400" b="1" dirty="0"/>
              <a:t>Цель методики: </a:t>
            </a:r>
            <a:r>
              <a:rPr lang="ru-RU" sz="2400" dirty="0"/>
              <a:t>Выявление удовлетворённости родителей детей, посещающих дошкольное учреждение, качеством предоставляемых услуг в области дошкольного образования</a:t>
            </a:r>
            <a:r>
              <a:rPr lang="ru-RU" sz="2400" dirty="0" smtClean="0"/>
              <a:t>.</a:t>
            </a:r>
          </a:p>
          <a:p>
            <a:pPr marL="114300" indent="0">
              <a:buNone/>
            </a:pPr>
            <a:endParaRPr lang="ru-RU" sz="2400" dirty="0"/>
          </a:p>
          <a:p>
            <a:pPr marL="114300" indent="0">
              <a:buNone/>
            </a:pPr>
            <a:r>
              <a:rPr lang="ru-RU" sz="2400" b="1" dirty="0"/>
              <a:t>Задачи методики: </a:t>
            </a:r>
          </a:p>
          <a:p>
            <a:pPr marL="114300" indent="0">
              <a:buNone/>
            </a:pPr>
            <a:r>
              <a:rPr lang="ru-RU" sz="2400" dirty="0"/>
              <a:t>1. Выявить приоритеты родителей в оценке критериев качества дошкольного образования;</a:t>
            </a:r>
          </a:p>
          <a:p>
            <a:pPr marL="114300" indent="0">
              <a:buNone/>
            </a:pPr>
            <a:r>
              <a:rPr lang="ru-RU" sz="2400" dirty="0"/>
              <a:t>2. Оценить удовлетворенность родителями качеством предоставляемых услуг;</a:t>
            </a:r>
          </a:p>
          <a:p>
            <a:pPr marL="114300" indent="0">
              <a:buNone/>
            </a:pPr>
            <a:r>
              <a:rPr lang="ru-RU" sz="2400" dirty="0"/>
              <a:t>3. Оценить возможность взаимодействия администрации детского сада и родителей.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592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4288"/>
            <a:ext cx="7620000" cy="893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Что важно для родителей?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318277"/>
              </p:ext>
            </p:extLst>
          </p:nvPr>
        </p:nvGraphicFramePr>
        <p:xfrm>
          <a:off x="323528" y="981075"/>
          <a:ext cx="7920632" cy="5662095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5400352"/>
                <a:gridCol w="1224136"/>
                <a:gridCol w="1296144"/>
              </a:tblGrid>
              <a:tr h="9136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Ответы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82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Средняя оценка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Степень важности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36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Создать психологически комфортную  обстановку для моего ребенка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2,7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8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Обеспечить безопасность моего ребенка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3,2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27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Подготовить моего ребенка к школе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3,4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27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Научить ребенка общаться со сверстниками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4,1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27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Научить ребенка слушаться взрослых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5,2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27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Приучить ребенка к режиму дня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5,3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04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Научить ребенка навыкам самообслуживания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5,5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27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Дать возможность моему ребенку играть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6,6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277" y="535742"/>
            <a:ext cx="7620000" cy="1143000"/>
          </a:xfrm>
        </p:spPr>
        <p:txBody>
          <a:bodyPr/>
          <a:lstStyle/>
          <a:p>
            <a:r>
              <a:rPr lang="ru-RU" sz="4000" dirty="0" smtClean="0"/>
              <a:t>Кроме этого родители ответили на следующие вопросы: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9253" y="1678742"/>
            <a:ext cx="7836024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7938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lvl="0" indent="-457200" algn="just" eaLnBrk="0" hangingPunct="0">
              <a:buFontTx/>
              <a:buAutoNum type="arabicPeriod"/>
            </a:pPr>
            <a:r>
              <a:rPr kumimoji="0" lang="ru-RU" alt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</a:rPr>
              <a:t>Что для Вас современное дошкольное образование (</a:t>
            </a:r>
            <a:r>
              <a:rPr lang="ru-RU" altLang="ru-RU" sz="2400" dirty="0">
                <a:latin typeface="+mn-lt"/>
              </a:rPr>
              <a:t>п</a:t>
            </a:r>
            <a:r>
              <a:rPr lang="ru-RU" sz="2400" dirty="0" smtClean="0">
                <a:latin typeface="+mn-lt"/>
              </a:rPr>
              <a:t>олучение </a:t>
            </a:r>
            <a:r>
              <a:rPr lang="ru-RU" sz="2400" dirty="0">
                <a:latin typeface="+mn-lt"/>
              </a:rPr>
              <a:t>знаний и подготовка к </a:t>
            </a:r>
            <a:r>
              <a:rPr lang="ru-RU" sz="2400" dirty="0" smtClean="0">
                <a:latin typeface="+mn-lt"/>
              </a:rPr>
              <a:t>школе; </a:t>
            </a:r>
            <a:r>
              <a:rPr lang="ru-RU" sz="2400" dirty="0">
                <a:latin typeface="+mn-lt"/>
              </a:rPr>
              <a:t>р</a:t>
            </a:r>
            <a:r>
              <a:rPr lang="ru-RU" sz="2400" dirty="0" smtClean="0">
                <a:latin typeface="+mn-lt"/>
              </a:rPr>
              <a:t>азвитие </a:t>
            </a:r>
            <a:r>
              <a:rPr lang="ru-RU" sz="2400" dirty="0">
                <a:latin typeface="+mn-lt"/>
              </a:rPr>
              <a:t>личностных </a:t>
            </a:r>
            <a:r>
              <a:rPr lang="ru-RU" sz="2400" dirty="0" smtClean="0">
                <a:latin typeface="+mn-lt"/>
              </a:rPr>
              <a:t>качеств; </a:t>
            </a:r>
            <a:r>
              <a:rPr lang="ru-RU" sz="2400" dirty="0">
                <a:latin typeface="+mn-lt"/>
              </a:rPr>
              <a:t>ф</a:t>
            </a:r>
            <a:r>
              <a:rPr lang="ru-RU" sz="2400" dirty="0" smtClean="0">
                <a:latin typeface="+mn-lt"/>
              </a:rPr>
              <a:t>изическое развитие; другое)</a:t>
            </a:r>
            <a:r>
              <a:rPr kumimoji="0" lang="ru-RU" alt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</a:rPr>
              <a:t>?</a:t>
            </a:r>
          </a:p>
          <a:p>
            <a:pPr marL="457200" lvl="0" indent="-457200" algn="just" eaLnBrk="0" hangingPunct="0">
              <a:buFontTx/>
              <a:buAutoNum type="arabicPeriod"/>
            </a:pPr>
            <a:r>
              <a:rPr lang="ru-RU" sz="2400" dirty="0" smtClean="0">
                <a:latin typeface="+mn-lt"/>
              </a:rPr>
              <a:t>Как </a:t>
            </a:r>
            <a:r>
              <a:rPr lang="ru-RU" sz="2400" dirty="0">
                <a:latin typeface="+mn-lt"/>
              </a:rPr>
              <a:t>вы выбирали детский сад для своего ребенка</a:t>
            </a:r>
            <a:r>
              <a:rPr lang="ru-RU" sz="2400" dirty="0" smtClean="0">
                <a:latin typeface="+mn-lt"/>
              </a:rPr>
              <a:t>?</a:t>
            </a:r>
          </a:p>
          <a:p>
            <a:pPr marL="457200" lvl="0" indent="-457200" algn="just" eaLnBrk="0" hangingPunct="0">
              <a:buFontTx/>
              <a:buAutoNum type="arabicPeriod"/>
            </a:pPr>
            <a:r>
              <a:rPr kumimoji="0" lang="ru-RU" alt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Что Вам </a:t>
            </a:r>
            <a:r>
              <a:rPr kumimoji="0" lang="ru-RU" alt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нравится/не</a:t>
            </a:r>
            <a:r>
              <a:rPr kumimoji="0" lang="ru-RU" altLang="ru-RU" sz="24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ru-RU" altLang="ru-RU" sz="24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нравится в нашем детском саду?</a:t>
            </a:r>
          </a:p>
          <a:p>
            <a:pPr marL="457200" indent="-457200" algn="just" eaLnBrk="0" hangingPunct="0">
              <a:buFontTx/>
              <a:buAutoNum type="arabicPeriod"/>
            </a:pPr>
            <a:r>
              <a:rPr lang="ru-RU" sz="2400" dirty="0">
                <a:latin typeface="+mn-lt"/>
              </a:rPr>
              <a:t>Какие дополнительные услуги Вы хотите получать в детском саду</a:t>
            </a:r>
            <a:r>
              <a:rPr lang="ru-RU" sz="2400" dirty="0" smtClean="0">
                <a:latin typeface="+mn-lt"/>
              </a:rPr>
              <a:t>?</a:t>
            </a:r>
          </a:p>
          <a:p>
            <a:pPr marL="457200" indent="-457200" algn="just" eaLnBrk="0" hangingPunct="0">
              <a:buFontTx/>
              <a:buAutoNum type="arabicPeriod"/>
            </a:pPr>
            <a:r>
              <a:rPr lang="ru-RU" sz="2400" dirty="0">
                <a:latin typeface="+mn-lt"/>
              </a:rPr>
              <a:t>Какие вопросы вы обсуждали при последних встречах с заведующей детским садом</a:t>
            </a:r>
            <a:r>
              <a:rPr lang="ru-RU" sz="2400" dirty="0" smtClean="0">
                <a:latin typeface="+mn-lt"/>
              </a:rPr>
              <a:t>?</a:t>
            </a:r>
          </a:p>
          <a:p>
            <a:pPr marL="457200" indent="-457200" algn="just" eaLnBrk="0" hangingPunct="0">
              <a:buFontTx/>
              <a:buAutoNum type="arabicPeriod"/>
            </a:pPr>
            <a:r>
              <a:rPr lang="ru-RU" sz="2400" dirty="0">
                <a:latin typeface="+mn-lt"/>
              </a:rPr>
              <a:t>Что ваш ребенок рассказывает о жизни в детском саду?</a:t>
            </a:r>
            <a:endParaRPr lang="ru-RU" sz="2400" dirty="0" smtClean="0">
              <a:latin typeface="+mn-lt"/>
            </a:endParaRPr>
          </a:p>
          <a:p>
            <a:pPr marL="457200" indent="-457200" algn="just" eaLnBrk="0" hangingPunct="0">
              <a:buFontTx/>
              <a:buAutoNum type="arabicPeriod"/>
            </a:pPr>
            <a:endParaRPr lang="ru-RU" sz="2400" dirty="0"/>
          </a:p>
          <a:p>
            <a:pPr marL="457200" indent="-457200" algn="just" eaLnBrk="0" hangingPunct="0">
              <a:buFontTx/>
              <a:buAutoNum type="arabicPeriod"/>
            </a:pPr>
            <a:endParaRPr lang="ru-RU" sz="2400" dirty="0"/>
          </a:p>
          <a:p>
            <a:pPr marL="457200" lvl="0" indent="-457200" algn="just" eaLnBrk="0" hangingPunct="0">
              <a:buFontTx/>
              <a:buAutoNum type="arabicPeriod"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79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411760" y="6165304"/>
            <a:ext cx="5665440" cy="23549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6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537648" cy="868958"/>
          </a:xfrm>
        </p:spPr>
        <p:txBody>
          <a:bodyPr/>
          <a:lstStyle/>
          <a:p>
            <a:r>
              <a:rPr lang="ru-RU" sz="3600" dirty="0" smtClean="0"/>
              <a:t>Анализ удовлетворенности работой педагога (автор </a:t>
            </a:r>
            <a:r>
              <a:rPr lang="ru-RU" sz="3600" dirty="0" err="1" smtClean="0"/>
              <a:t>Арнаутова</a:t>
            </a:r>
            <a:r>
              <a:rPr lang="ru-RU" sz="3600" dirty="0" smtClean="0"/>
              <a:t> Е.П.)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2800" b="1" dirty="0"/>
              <a:t>Цель методики: </a:t>
            </a:r>
            <a:r>
              <a:rPr lang="ru-RU" sz="2800" dirty="0"/>
              <a:t>Выявление удовлетворенности родителей работой педагога</a:t>
            </a:r>
            <a:r>
              <a:rPr lang="ru-RU" sz="2800" dirty="0" smtClean="0"/>
              <a:t>.</a:t>
            </a:r>
          </a:p>
          <a:p>
            <a:pPr marL="114300" indent="0">
              <a:buNone/>
            </a:pPr>
            <a:endParaRPr lang="ru-RU" sz="2800" dirty="0"/>
          </a:p>
          <a:p>
            <a:pPr marL="114300" indent="0">
              <a:buNone/>
            </a:pPr>
            <a:r>
              <a:rPr lang="ru-RU" sz="2800" b="1" dirty="0"/>
              <a:t>Задачи методики: </a:t>
            </a:r>
          </a:p>
          <a:p>
            <a:pPr marL="114300" indent="0">
              <a:buNone/>
            </a:pPr>
            <a:r>
              <a:rPr lang="ru-RU" sz="2800" dirty="0"/>
              <a:t>1. Определить  уровень удовлетворенности родителей работой воспитателя с детьми;</a:t>
            </a:r>
          </a:p>
          <a:p>
            <a:pPr marL="114300" indent="0">
              <a:buNone/>
            </a:pPr>
            <a:r>
              <a:rPr lang="ru-RU" sz="2800" dirty="0"/>
              <a:t>2. Определить  уровень удовлетворенности родителей работой воспитателя с родителями.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378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ru-RU" dirty="0" smtClean="0"/>
              <a:t>Вопросы анкеты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pPr marL="114300" indent="0">
              <a:buNone/>
            </a:pPr>
            <a:r>
              <a:rPr lang="ru-RU" sz="1600" dirty="0"/>
              <a:t>1. С удовольствием ли Ваш ребенок посещает детский сад? Если да, то что это подтверждает?</a:t>
            </a:r>
          </a:p>
          <a:p>
            <a:pPr marL="114300" indent="0">
              <a:buNone/>
            </a:pPr>
            <a:r>
              <a:rPr lang="ru-RU" sz="1600" dirty="0"/>
              <a:t>2. Вы получаете информацию о целях и задачах детского сада в области обучения и воспитания Вашего ребенка? Если да, то из каких источников?</a:t>
            </a:r>
          </a:p>
          <a:p>
            <a:pPr marL="114300" indent="0">
              <a:buNone/>
            </a:pPr>
            <a:r>
              <a:rPr lang="ru-RU" sz="1600" dirty="0"/>
              <a:t>3. Вы спокойно работаете, когда Ваш ребенок находится в детском саду</a:t>
            </a:r>
            <a:r>
              <a:rPr lang="ru-RU" sz="1600" dirty="0" smtClean="0"/>
              <a:t>?</a:t>
            </a:r>
          </a:p>
          <a:p>
            <a:pPr marL="114300" indent="0">
              <a:buNone/>
            </a:pPr>
            <a:r>
              <a:rPr lang="ru-RU" sz="1600" dirty="0"/>
              <a:t>4. Воспитатель обсуждает с родителями различные вопросы, касающиеся жизни ребенка в детском саду?</a:t>
            </a:r>
          </a:p>
          <a:p>
            <a:pPr marL="114300" indent="0">
              <a:buNone/>
            </a:pPr>
            <a:r>
              <a:rPr lang="ru-RU" sz="1600" dirty="0"/>
              <a:t>5. Вам нравится оформление группы Вашего ребенка? Что бы Вы хотели там изменить</a:t>
            </a:r>
            <a:r>
              <a:rPr lang="ru-RU" sz="1600" dirty="0" smtClean="0"/>
              <a:t>?</a:t>
            </a:r>
          </a:p>
          <a:p>
            <a:pPr marL="114300" indent="0">
              <a:buNone/>
            </a:pPr>
            <a:r>
              <a:rPr lang="ru-RU" sz="1600" dirty="0"/>
              <a:t>6. Считаете ли Вы, что воспитатель пользуется авторитетом</a:t>
            </a:r>
            <a:r>
              <a:rPr lang="ru-RU" sz="1600" dirty="0" smtClean="0"/>
              <a:t>?</a:t>
            </a:r>
            <a:r>
              <a:rPr lang="ru-RU" sz="1600" dirty="0"/>
              <a:t> 7. Обращаетесь ли Вы за советом к воспитателю группы по вопросам воспитания и обучения ребенка?</a:t>
            </a:r>
          </a:p>
          <a:p>
            <a:pPr marL="114300" indent="0">
              <a:buNone/>
            </a:pPr>
            <a:r>
              <a:rPr lang="ru-RU" sz="1600" dirty="0"/>
              <a:t>8. Воспитатель интересуется, насколько его работа удовлетворяет родителей? Использует для этого анкеты, беседы, консультации? </a:t>
            </a:r>
          </a:p>
          <a:p>
            <a:pPr marL="114300" indent="0">
              <a:buNone/>
            </a:pPr>
            <a:r>
              <a:rPr lang="ru-RU" sz="1600" dirty="0"/>
              <a:t>9. Вас удовлетворяет уход и образовательная деятельность, которые получает Ваш ребенок в группе? Что бы Вы могли предложить для совершенствования работы в группе?</a:t>
            </a:r>
          </a:p>
          <a:p>
            <a:pPr marL="114300" indent="0">
              <a:buNone/>
            </a:pPr>
            <a:r>
              <a:rPr lang="ru-RU" sz="1600" dirty="0"/>
              <a:t>10. Вы лично чувствуете, что воспитатель доброжелательно, педагогически грамотно относится к Вам и Вашему ребенку? </a:t>
            </a:r>
          </a:p>
          <a:p>
            <a:pPr marL="114300" indent="0">
              <a:buNone/>
            </a:pPr>
            <a:endParaRPr lang="ru-RU" i="1" dirty="0" smtClean="0"/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68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756126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Плюсы и минусы ДОУ </a:t>
            </a:r>
            <a:br>
              <a:rPr lang="ru-RU" dirty="0" smtClean="0"/>
            </a:br>
            <a:r>
              <a:rPr lang="ru-RU" dirty="0" smtClean="0"/>
              <a:t>по мнению родителей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850" y="1412875"/>
          <a:ext cx="7992888" cy="5172129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996444"/>
                <a:gridCol w="3996444"/>
              </a:tblGrid>
              <a:tr h="46064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Плюсы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Минусы</a:t>
                      </a:r>
                      <a:endParaRPr lang="ru-RU" sz="2800" dirty="0"/>
                    </a:p>
                  </a:txBody>
                  <a:tcPr/>
                </a:tc>
              </a:tr>
              <a:tr h="71387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Квалифицированные воспитатели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Оснащение прогулочных площадок</a:t>
                      </a:r>
                      <a:endParaRPr lang="ru-RU" sz="2400" dirty="0"/>
                    </a:p>
                  </a:txBody>
                  <a:tcPr/>
                </a:tc>
              </a:tr>
              <a:tr h="53108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Оснащение группы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Отсутствие мед. работника</a:t>
                      </a:r>
                      <a:endParaRPr lang="ru-RU" sz="2400" dirty="0"/>
                    </a:p>
                  </a:txBody>
                  <a:tcPr/>
                </a:tc>
              </a:tr>
              <a:tr h="46528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Игры и занятия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Отсутствие спортивного</a:t>
                      </a:r>
                      <a:r>
                        <a:rPr lang="ru-RU" sz="2400" baseline="0" dirty="0" smtClean="0"/>
                        <a:t> зала</a:t>
                      </a:r>
                      <a:endParaRPr lang="ru-RU" sz="2400" dirty="0"/>
                    </a:p>
                  </a:txBody>
                  <a:tcPr/>
                </a:tc>
              </a:tr>
              <a:tr h="71387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Удобное расположение ДОУ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Плохая оснащенность раздевалок</a:t>
                      </a:r>
                      <a:endParaRPr lang="ru-RU" sz="2400" dirty="0"/>
                    </a:p>
                  </a:txBody>
                  <a:tcPr/>
                </a:tc>
              </a:tr>
              <a:tr h="71387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Комфортная психологическая</a:t>
                      </a:r>
                      <a:r>
                        <a:rPr lang="ru-RU" sz="2400" baseline="0" dirty="0" smtClean="0"/>
                        <a:t> обстановка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Трудности во взаимодействии</a:t>
                      </a:r>
                      <a:r>
                        <a:rPr lang="ru-RU" sz="2400" baseline="0" dirty="0" smtClean="0"/>
                        <a:t> с бухгалтерией</a:t>
                      </a:r>
                      <a:endParaRPr lang="ru-RU" sz="2400" dirty="0"/>
                    </a:p>
                  </a:txBody>
                  <a:tcPr/>
                </a:tc>
              </a:tr>
              <a:tr h="71387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Наличие логопеда</a:t>
                      </a:r>
                      <a:r>
                        <a:rPr lang="ru-RU" sz="2400" baseline="0" dirty="0" smtClean="0"/>
                        <a:t> и психолога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Отсутствие</a:t>
                      </a:r>
                      <a:r>
                        <a:rPr lang="ru-RU" sz="2400" baseline="0" dirty="0" smtClean="0"/>
                        <a:t> доп. услуг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149</TotalTime>
  <Words>648</Words>
  <Application>Microsoft Office PowerPoint</Application>
  <PresentationFormat>Экран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Программа профессиональной переподготовки «Дошкольное образование»   Итоговая квалификационная работа «Представление родителей о качестве образовательной деятельности в детском саду».</vt:lpstr>
      <vt:lpstr>Презентация PowerPoint</vt:lpstr>
      <vt:lpstr>Инструмент исследования</vt:lpstr>
      <vt:lpstr>«Анкета родительской удовлетворенности»</vt:lpstr>
      <vt:lpstr>Что важно для родителей?</vt:lpstr>
      <vt:lpstr>Кроме этого родители ответили на следующие вопросы: </vt:lpstr>
      <vt:lpstr>Анализ удовлетворенности работой педагога (автор Арнаутова Е.П.) </vt:lpstr>
      <vt:lpstr>Вопросы анкеты</vt:lpstr>
      <vt:lpstr>Плюсы и минусы ДОУ  по мнению родителей</vt:lpstr>
      <vt:lpstr>По результатам анализа данных анкет было выявлено, что в приоритете для родителей является создание психологически комфортной  обстановки для ребенка; а как проблему мы выявляем, что для них подготовка детей к школе является более значимой, чем другие детские деятельности, в том числе и  игра. 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профессиональной переподготовки «Дошкольное образование»   Итоговая квалификационная работа «Представление родителей о качестве образовательной деятельности в детском саду».</dc:title>
  <dc:creator>Анастасия</dc:creator>
  <cp:lastModifiedBy>Анастасия</cp:lastModifiedBy>
  <cp:revision>19</cp:revision>
  <dcterms:created xsi:type="dcterms:W3CDTF">2018-10-04T17:08:06Z</dcterms:created>
  <dcterms:modified xsi:type="dcterms:W3CDTF">2018-11-24T10:43:08Z</dcterms:modified>
</cp:coreProperties>
</file>