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67" d="100"/>
          <a:sy n="67" d="100"/>
        </p:scale>
        <p:origin x="13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52880" y="964344"/>
            <a:ext cx="7109318" cy="2585323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старшего </a:t>
            </a:r>
          </a:p>
          <a:p>
            <a:pPr algn="ctr"/>
            <a:r>
              <a:rPr lang="ru-RU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</a:p>
          <a:p>
            <a:pPr algn="ctr"/>
            <a:r>
              <a:rPr lang="ru-RU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– какие они?</a:t>
            </a:r>
            <a:endParaRPr lang="ru-RU" sz="54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6286" y="5934670"/>
            <a:ext cx="5927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 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Скворцова О. А.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0309" y="1409068"/>
            <a:ext cx="537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«Уже большие»: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 лет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diysolarpanelsv.com/images/cartoon-clipart-children-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93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3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2050" name="Picture 2" descr="https://ds02.infourok.ru/uploads/ex/07ba/00017ad1-e8087023/hello_html_762be42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96" y="2030021"/>
            <a:ext cx="3961245" cy="439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312165" y="-21111"/>
            <a:ext cx="3005560" cy="2051132"/>
          </a:xfrm>
          <a:prstGeom prst="cloudCallout">
            <a:avLst>
              <a:gd name="adj1" fmla="val 11895"/>
              <a:gd name="adj2" fmla="val 6437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познает мир.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Задает много вопросов и сам формирует ответы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ыноска-облако 3"/>
          <p:cNvSpPr/>
          <p:nvPr/>
        </p:nvSpPr>
        <p:spPr>
          <a:xfrm>
            <a:off x="3276161" y="45193"/>
            <a:ext cx="2563091" cy="1939635"/>
          </a:xfrm>
          <a:prstGeom prst="cloudCallout">
            <a:avLst>
              <a:gd name="adj1" fmla="val -79211"/>
              <a:gd name="adj2" fmla="val 8678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привлекает к себе внимание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5713106" y="422893"/>
            <a:ext cx="2574915" cy="1898073"/>
          </a:xfrm>
          <a:prstGeom prst="cloudCallout">
            <a:avLst>
              <a:gd name="adj1" fmla="val -156881"/>
              <a:gd name="adj2" fmla="val 8789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Проверяет прочность выставленных взрослыми границ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7675418" y="1357745"/>
            <a:ext cx="55418" cy="1939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6802582" y="2303484"/>
            <a:ext cx="2341418" cy="1704109"/>
          </a:xfrm>
          <a:prstGeom prst="cloudCallout">
            <a:avLst>
              <a:gd name="adj1" fmla="val -189472"/>
              <a:gd name="adj2" fmla="val -50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Учится управлять своим поведением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4365497" y="2898074"/>
            <a:ext cx="2608811" cy="1821544"/>
          </a:xfrm>
          <a:prstGeom prst="cloudCallout">
            <a:avLst>
              <a:gd name="adj1" fmla="val -127851"/>
              <a:gd name="adj2" fmla="val -5467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Стремится проявить самостоятельность и инициативу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6300774" y="4759368"/>
            <a:ext cx="2468139" cy="2002311"/>
          </a:xfrm>
          <a:prstGeom prst="cloudCallout">
            <a:avLst>
              <a:gd name="adj1" fmla="val -169026"/>
              <a:gd name="adj2" fmla="val -8816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 осознавать половое созревание</a:t>
            </a:r>
          </a:p>
          <a:p>
            <a:pPr algn="ctr"/>
            <a:endParaRPr lang="ru-RU" dirty="0"/>
          </a:p>
        </p:txBody>
      </p:sp>
      <p:sp>
        <p:nvSpPr>
          <p:cNvPr id="11" name="Выноска-облако 10"/>
          <p:cNvSpPr/>
          <p:nvPr/>
        </p:nvSpPr>
        <p:spPr>
          <a:xfrm>
            <a:off x="3727748" y="5296726"/>
            <a:ext cx="2437525" cy="1561274"/>
          </a:xfrm>
          <a:prstGeom prst="cloudCallout">
            <a:avLst>
              <a:gd name="adj1" fmla="val -101277"/>
              <a:gd name="adj2" fmla="val -15521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страхи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4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018"/>
            <a:ext cx="9139938" cy="6858000"/>
          </a:xfrm>
          <a:prstGeom prst="rect">
            <a:avLst/>
          </a:prstGeom>
        </p:spPr>
      </p:pic>
      <p:pic>
        <p:nvPicPr>
          <p:cNvPr id="3074" name="Picture 2" descr="http://lubimiedeti.ru/wp-content/uploads/2017/01/Sans-titre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44" y="848590"/>
            <a:ext cx="34480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5779928" y="0"/>
            <a:ext cx="2258291" cy="1593273"/>
          </a:xfrm>
          <a:prstGeom prst="wedgeEllipseCallout">
            <a:avLst>
              <a:gd name="adj1" fmla="val -41532"/>
              <a:gd name="adj2" fmla="val 6908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 относиться к фантазиям ребенка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6722903" y="1607127"/>
            <a:ext cx="2214995" cy="1801091"/>
          </a:xfrm>
          <a:prstGeom prst="wedgeEllipseCallout">
            <a:avLst>
              <a:gd name="adj1" fmla="val -70892"/>
              <a:gd name="adj2" fmla="val -632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стоит ставить ту границу, которую вы не в силах отстоять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6853654" y="3508663"/>
            <a:ext cx="2286284" cy="1620982"/>
          </a:xfrm>
          <a:prstGeom prst="wedgeEllipseCallout">
            <a:avLst>
              <a:gd name="adj1" fmla="val -81117"/>
              <a:gd name="adj2" fmla="val -7596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возможность общения со сверстниками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5779928" y="4914899"/>
            <a:ext cx="2050472" cy="1648691"/>
          </a:xfrm>
          <a:prstGeom prst="wedgeEllipseCallout">
            <a:avLst>
              <a:gd name="adj1" fmla="val -53265"/>
              <a:gd name="adj2" fmla="val -12237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снижать контроль и опеку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866192" y="-102179"/>
            <a:ext cx="2057117" cy="1541318"/>
          </a:xfrm>
          <a:prstGeom prst="wedgeEllipseCallout">
            <a:avLst>
              <a:gd name="adj1" fmla="val 43822"/>
              <a:gd name="adj2" fmla="val 7328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 просить ребенка о помощи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-13855" y="1439139"/>
            <a:ext cx="2269830" cy="1537855"/>
          </a:xfrm>
          <a:prstGeom prst="wedgeEllipseCallout">
            <a:avLst>
              <a:gd name="adj1" fmla="val 83856"/>
              <a:gd name="adj2" fmla="val 1032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возможность проявлять инициативу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318655" y="3144982"/>
            <a:ext cx="2098380" cy="1769917"/>
          </a:xfrm>
          <a:prstGeom prst="wedgeEllipseCallout">
            <a:avLst>
              <a:gd name="adj1" fmla="val 88498"/>
              <a:gd name="adj2" fmla="val -469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Уметь объяснить специфику разности полов на его языке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866193" y="5073360"/>
            <a:ext cx="1772722" cy="1490230"/>
          </a:xfrm>
          <a:prstGeom prst="wedgeEllipseCallout">
            <a:avLst>
              <a:gd name="adj1" fmla="val 91269"/>
              <a:gd name="adj2" fmla="val -7652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 ребенку справиться со страхами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799" y="997528"/>
            <a:ext cx="7232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новый учебный год с новыми силами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sun-gvard.caduk.ru/images/0_91664_d6a18cea_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45" y="4029978"/>
            <a:ext cx="3195503" cy="28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0545" y="2197857"/>
            <a:ext cx="7017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«…Школьное обучение никогда не начинается с пустого места, а всегда опирается на определенную стадию развития, проделанную ребенком ранее»</a:t>
            </a:r>
          </a:p>
          <a:p>
            <a:pPr algn="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А. Сухомлинский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1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5130" name="Picture 10" descr="http://abc-t.kz/data/uploads/dety/clipart-10-09-2014/abc-dety-clip-10-09-2014-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70" y="3934691"/>
            <a:ext cx="2873030" cy="292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5298" y="263236"/>
            <a:ext cx="6992187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грамоте по правилам: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Знакомя детей с буквой называем ее, как звук.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не буква ЭМ, буква 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представлений(Математика):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Все занятия проходят в игре, в конце занятия закрепляем графические навыки в тетрадях.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Все, что не успели на занятии дети могут выполнить дома.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Корограф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Ларчик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МиниЛарчик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Игровизоры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Не заставлять детей выполнять задания!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следить, как ребенок держит карандаш.</a:t>
            </a: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ребенка должны быть дома ножницы,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карандаши, пластилин.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четвергам будет реализовываться дополнительная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обр. деятельность: «Школа волшебников».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РАНО НЕ ЗАБИРАТЬ И ДНИ НЕ ПРОПУСКАТЬ!!!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0714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017" y="581890"/>
            <a:ext cx="6594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Предстоят проекты: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«Ярославль – город мой родной»</a:t>
            </a:r>
          </a:p>
          <a:p>
            <a:pPr algn="ctr"/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из настоящего в прошлое»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storage.a-jetbox.org/storage2/file/get/14864765396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7" y="2692252"/>
            <a:ext cx="7958282" cy="39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9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2" name="Не до тебя... - Социальная реклам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2" y="0"/>
            <a:ext cx="9139938" cy="65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0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</TotalTime>
  <Words>282</Words>
  <Application>Microsoft Office PowerPoint</Application>
  <PresentationFormat>Экран (4:3)</PresentationFormat>
  <Paragraphs>49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</cp:lastModifiedBy>
  <cp:revision>34</cp:revision>
  <dcterms:created xsi:type="dcterms:W3CDTF">2013-11-19T05:52:05Z</dcterms:created>
  <dcterms:modified xsi:type="dcterms:W3CDTF">2017-09-27T15:59:14Z</dcterms:modified>
</cp:coreProperties>
</file>