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8" r:id="rId8"/>
    <p:sldId id="266" r:id="rId9"/>
    <p:sldId id="267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7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755059"/>
            <a:ext cx="6815669" cy="149887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Консультация для воспитателей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569110"/>
            <a:ext cx="6815669" cy="182879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Тема : «Психолого-педагогическая характеристика детей с задержкой психического развития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endParaRPr lang="ru-RU" sz="2400" dirty="0" smtClean="0"/>
          </a:p>
          <a:p>
            <a:pPr algn="r"/>
            <a:r>
              <a:rPr lang="ru-RU" sz="2400" dirty="0" smtClean="0"/>
              <a:t>В</a:t>
            </a:r>
            <a:r>
              <a:rPr lang="ru-RU" sz="2400" dirty="0" smtClean="0"/>
              <a:t>оспитатель МДОУ «Д/с </a:t>
            </a:r>
            <a:r>
              <a:rPr lang="ru-RU" sz="2400" dirty="0" smtClean="0"/>
              <a:t>№ </a:t>
            </a:r>
            <a:r>
              <a:rPr lang="ru-RU" sz="2400" dirty="0" smtClean="0"/>
              <a:t>174»</a:t>
            </a:r>
            <a:endParaRPr lang="ru-RU" sz="2400" dirty="0" smtClean="0"/>
          </a:p>
          <a:p>
            <a:pPr algn="r"/>
            <a:r>
              <a:rPr lang="ru-RU" sz="2400" dirty="0" smtClean="0"/>
              <a:t>Каликина К.С.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22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2525" y="2625213"/>
            <a:ext cx="6196780" cy="378159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наглядно-действенного мышление </a:t>
            </a:r>
            <a:r>
              <a:rPr lang="ru-RU" b="1" dirty="0"/>
              <a:t>в норме;</a:t>
            </a:r>
          </a:p>
          <a:p>
            <a:r>
              <a:rPr lang="ru-RU" b="1" dirty="0" smtClean="0"/>
              <a:t>наглядно-образное </a:t>
            </a:r>
            <a:r>
              <a:rPr lang="ru-RU" b="1" dirty="0" smtClean="0"/>
              <a:t>мышление -  </a:t>
            </a:r>
            <a:r>
              <a:rPr lang="ru-RU" b="1" dirty="0"/>
              <a:t>большинству требуется многократное повторение задания;</a:t>
            </a:r>
          </a:p>
          <a:p>
            <a:r>
              <a:rPr lang="ru-RU" b="1" dirty="0" smtClean="0"/>
              <a:t>недостатки </a:t>
            </a:r>
            <a:r>
              <a:rPr lang="ru-RU" b="1" dirty="0"/>
              <a:t>сформированной зрительно-аналитико-синтетической деятельности;</a:t>
            </a:r>
          </a:p>
          <a:p>
            <a:r>
              <a:rPr lang="ru-RU" b="1" dirty="0" smtClean="0"/>
              <a:t>словесно-логическое </a:t>
            </a:r>
            <a:r>
              <a:rPr lang="ru-RU" b="1" dirty="0"/>
              <a:t>мышление у большинства не развито. </a:t>
            </a:r>
          </a:p>
        </p:txBody>
      </p:sp>
      <p:pic>
        <p:nvPicPr>
          <p:cNvPr id="4" name="Picture 4" descr="http://4.bp.blogspot.com/-M1SLyolkC1E/Tb5roAB_gUI/AAAAAAAAAE0/t7TiPKQ1KI8/s1600/2965428340_a33630886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056" y="3439918"/>
            <a:ext cx="3448822" cy="24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ochemu4ka.ru/_ld/43/43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22" y="577505"/>
            <a:ext cx="2169267" cy="17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7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614" y="2557463"/>
            <a:ext cx="4824771" cy="3317875"/>
          </a:xfrm>
        </p:spPr>
      </p:pic>
    </p:spTree>
    <p:extLst>
      <p:ext uri="{BB962C8B-B14F-4D97-AF65-F5344CB8AC3E}">
        <p14:creationId xmlns:p14="http://schemas.microsoft.com/office/powerpoint/2010/main" xmlns="" val="5217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Причины возникновения </a:t>
            </a:r>
            <a:r>
              <a:rPr lang="ru-RU" b="1" dirty="0" smtClean="0"/>
              <a:t>ЗПР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Причины биологического </a:t>
            </a:r>
            <a:r>
              <a:rPr lang="ru-RU" b="1" dirty="0" smtClean="0"/>
              <a:t>характера</a:t>
            </a:r>
            <a:endParaRPr lang="ru-RU" b="1" dirty="0"/>
          </a:p>
          <a:p>
            <a:r>
              <a:rPr lang="ru-RU" b="1" dirty="0" smtClean="0"/>
              <a:t>Причины </a:t>
            </a:r>
            <a:r>
              <a:rPr lang="ru-RU" b="1" dirty="0" smtClean="0"/>
              <a:t>социально–психологического </a:t>
            </a:r>
            <a:r>
              <a:rPr lang="ru-RU" b="1" dirty="0" smtClean="0"/>
              <a:t>характера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2" descr="http://player.myshared.ru/10/974298/slides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57" t="53936" r="16301" b="14065"/>
          <a:stretch/>
        </p:blipFill>
        <p:spPr bwMode="auto">
          <a:xfrm>
            <a:off x="9261987" y="3701845"/>
            <a:ext cx="19615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1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Классификации ЗПР</a:t>
            </a:r>
            <a:r>
              <a:rPr lang="ru-RU" b="1" dirty="0"/>
              <a:t>: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0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910" y="634182"/>
            <a:ext cx="10515599" cy="233024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1. По </a:t>
            </a:r>
            <a:r>
              <a:rPr lang="ru-RU" sz="4000" b="1" dirty="0"/>
              <a:t>систематике ЗПР Власова Т.А. и Певзнер М.С. выделяют две основные формы:</a:t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111910"/>
            <a:ext cx="9601196" cy="2763958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Инфантилизм </a:t>
            </a:r>
          </a:p>
          <a:p>
            <a:r>
              <a:rPr lang="ru-RU" b="1" dirty="0" smtClean="0"/>
              <a:t>Астения</a:t>
            </a:r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282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574800"/>
          </a:xfrm>
        </p:spPr>
        <p:txBody>
          <a:bodyPr>
            <a:normAutofit/>
          </a:bodyPr>
          <a:lstStyle/>
          <a:p>
            <a:r>
              <a:rPr lang="ru-RU" b="1" dirty="0" smtClean="0"/>
              <a:t>2. Классификация </a:t>
            </a:r>
            <a:r>
              <a:rPr lang="ru-RU" b="1" dirty="0"/>
              <a:t>основных видов ЗПР по К.С. </a:t>
            </a:r>
            <a:r>
              <a:rPr lang="ru-RU" b="1" dirty="0" smtClean="0"/>
              <a:t>Лебединской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141406"/>
            <a:ext cx="9601196" cy="2734462"/>
          </a:xfrm>
        </p:spPr>
        <p:txBody>
          <a:bodyPr>
            <a:normAutofit/>
          </a:bodyPr>
          <a:lstStyle/>
          <a:p>
            <a:r>
              <a:rPr lang="ru-RU" b="1" dirty="0"/>
              <a:t>ЗПР конституционального характера </a:t>
            </a:r>
            <a:endParaRPr lang="ru-RU" b="1" dirty="0" smtClean="0"/>
          </a:p>
          <a:p>
            <a:r>
              <a:rPr lang="ru-RU" b="1" dirty="0" smtClean="0"/>
              <a:t>ЗПР </a:t>
            </a:r>
            <a:r>
              <a:rPr lang="ru-RU" b="1" dirty="0"/>
              <a:t>соматогенного происхождения </a:t>
            </a:r>
            <a:endParaRPr lang="ru-RU" b="1" dirty="0" smtClean="0"/>
          </a:p>
          <a:p>
            <a:r>
              <a:rPr lang="ru-RU" b="1" dirty="0" smtClean="0"/>
              <a:t>ЗПР </a:t>
            </a:r>
            <a:r>
              <a:rPr lang="ru-RU" b="1" dirty="0"/>
              <a:t>психогенного происхождения </a:t>
            </a:r>
            <a:endParaRPr lang="ru-RU" b="1" dirty="0" smtClean="0"/>
          </a:p>
          <a:p>
            <a:r>
              <a:rPr lang="ru-RU" b="1" dirty="0" smtClean="0"/>
              <a:t>ЗПР </a:t>
            </a:r>
            <a:r>
              <a:rPr lang="ru-RU" b="1" dirty="0"/>
              <a:t>церебрально-астенического генеза </a:t>
            </a:r>
          </a:p>
        </p:txBody>
      </p:sp>
    </p:spTree>
    <p:extLst>
      <p:ext uri="{BB962C8B-B14F-4D97-AF65-F5344CB8AC3E}">
        <p14:creationId xmlns:p14="http://schemas.microsoft.com/office/powerpoint/2010/main" xmlns="" val="1634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1574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психических процессов при </a:t>
            </a:r>
            <a:r>
              <a:rPr lang="ru-RU" b="1" dirty="0"/>
              <a:t>задержке психического развития.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Память </a:t>
            </a:r>
            <a:endParaRPr lang="ru-RU" b="1" dirty="0" smtClean="0"/>
          </a:p>
          <a:p>
            <a:r>
              <a:rPr lang="ru-RU" b="1" dirty="0" smtClean="0"/>
              <a:t>Внимание  </a:t>
            </a:r>
            <a:endParaRPr lang="ru-RU" b="1" dirty="0" smtClean="0"/>
          </a:p>
          <a:p>
            <a:r>
              <a:rPr lang="ru-RU" b="1" dirty="0" smtClean="0"/>
              <a:t>Восприятие </a:t>
            </a:r>
            <a:endParaRPr lang="ru-RU" b="1" dirty="0" smtClean="0"/>
          </a:p>
          <a:p>
            <a:r>
              <a:rPr lang="ru-RU" b="1" dirty="0" smtClean="0"/>
              <a:t>Мышление</a:t>
            </a:r>
            <a:endParaRPr lang="ru-RU" b="1" dirty="0" smtClean="0"/>
          </a:p>
          <a:p>
            <a:r>
              <a:rPr lang="ru-RU" b="1" dirty="0"/>
              <a:t>Межличностное </a:t>
            </a:r>
            <a:r>
              <a:rPr lang="ru-RU" b="1" dirty="0" smtClean="0"/>
              <a:t>общение</a:t>
            </a:r>
            <a:endParaRPr lang="ru-RU" dirty="0" smtClean="0"/>
          </a:p>
          <a:p>
            <a:r>
              <a:rPr lang="ru-RU" b="1" dirty="0" smtClean="0"/>
              <a:t>Эмоциональное состояние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0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9907"/>
          </a:xfrm>
        </p:spPr>
        <p:txBody>
          <a:bodyPr>
            <a:normAutofit/>
          </a:bodyPr>
          <a:lstStyle/>
          <a:p>
            <a:r>
              <a:rPr lang="ru-RU" b="1" dirty="0" smtClean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62981"/>
            <a:ext cx="9601195" cy="3834580"/>
          </a:xfrm>
        </p:spPr>
        <p:txBody>
          <a:bodyPr>
            <a:normAutofit fontScale="70000" lnSpcReduction="20000"/>
          </a:bodyPr>
          <a:lstStyle/>
          <a:p>
            <a:pPr marL="425196" indent="-342900"/>
            <a:r>
              <a:rPr lang="ru-RU" b="1" dirty="0" smtClean="0"/>
              <a:t> </a:t>
            </a:r>
            <a:r>
              <a:rPr lang="ru-RU" b="1" dirty="0"/>
              <a:t>снижена продуктивность запоминания и неустойчивость;</a:t>
            </a:r>
          </a:p>
          <a:p>
            <a:pPr marL="425196" indent="-342900"/>
            <a:r>
              <a:rPr lang="ru-RU" b="1" dirty="0" smtClean="0"/>
              <a:t>большая </a:t>
            </a:r>
            <a:r>
              <a:rPr lang="ru-RU" b="1" dirty="0"/>
              <a:t>сохранность непроизвольной памяти по сравнению с произвольной;</a:t>
            </a:r>
          </a:p>
          <a:p>
            <a:pPr marL="425196" indent="-342900"/>
            <a:r>
              <a:rPr lang="ru-RU" b="1" dirty="0" smtClean="0"/>
              <a:t>заметное </a:t>
            </a:r>
            <a:r>
              <a:rPr lang="ru-RU" b="1" dirty="0"/>
              <a:t>преобладание наглядной памяти над словесной;</a:t>
            </a:r>
          </a:p>
          <a:p>
            <a:pPr marL="425196" indent="-342900"/>
            <a:r>
              <a:rPr lang="ru-RU" b="1" dirty="0" smtClean="0"/>
              <a:t>низкий </a:t>
            </a:r>
            <a:r>
              <a:rPr lang="ru-RU" b="1" dirty="0"/>
              <a:t>уровень самоконтроля в процессе заучивания и воспроизведения;</a:t>
            </a:r>
          </a:p>
          <a:p>
            <a:pPr marL="425196" indent="-342900"/>
            <a:r>
              <a:rPr lang="ru-RU" b="1" dirty="0" smtClean="0"/>
              <a:t>неумение </a:t>
            </a:r>
            <a:r>
              <a:rPr lang="ru-RU" b="1" dirty="0"/>
              <a:t>организовать свою работу по заучиванию;</a:t>
            </a:r>
          </a:p>
          <a:p>
            <a:pPr marL="425196" indent="-342900"/>
            <a:r>
              <a:rPr lang="ru-RU" b="1" dirty="0" smtClean="0"/>
              <a:t>недостаточная </a:t>
            </a:r>
            <a:r>
              <a:rPr lang="ru-RU" b="1" dirty="0"/>
              <a:t>познавательная активность и целенаправленность при запоминании;</a:t>
            </a:r>
          </a:p>
          <a:p>
            <a:pPr marL="425196" indent="-342900"/>
            <a:r>
              <a:rPr lang="ru-RU" b="1" dirty="0" smtClean="0"/>
              <a:t>не </a:t>
            </a:r>
            <a:r>
              <a:rPr lang="ru-RU" b="1" dirty="0"/>
              <a:t>умение использовать приемы запоминания;</a:t>
            </a:r>
          </a:p>
          <a:p>
            <a:pPr marL="425196" indent="-342900"/>
            <a:r>
              <a:rPr lang="ru-RU" b="1" dirty="0" smtClean="0"/>
              <a:t>нарушение </a:t>
            </a:r>
            <a:r>
              <a:rPr lang="ru-RU" b="1" dirty="0"/>
              <a:t>кратковременной памяти;</a:t>
            </a:r>
          </a:p>
          <a:p>
            <a:pPr marL="425196" indent="-342900"/>
            <a:r>
              <a:rPr lang="ru-RU" b="1" dirty="0" smtClean="0"/>
              <a:t>повышенная </a:t>
            </a:r>
            <a:r>
              <a:rPr lang="ru-RU" b="1" dirty="0"/>
              <a:t>заторможенность под воздействием помех;</a:t>
            </a:r>
          </a:p>
          <a:p>
            <a:pPr marL="425196" indent="-342900"/>
            <a:r>
              <a:rPr lang="ru-RU" b="1" dirty="0" smtClean="0"/>
              <a:t>быстрое </a:t>
            </a:r>
            <a:r>
              <a:rPr lang="ru-RU" b="1" dirty="0"/>
              <a:t>забывание материала;</a:t>
            </a:r>
          </a:p>
          <a:p>
            <a:pPr marL="425196" indent="-342900"/>
            <a:r>
              <a:rPr lang="ru-RU" b="1" dirty="0" smtClean="0"/>
              <a:t> </a:t>
            </a:r>
            <a:r>
              <a:rPr lang="ru-RU" b="1" dirty="0"/>
              <a:t>низкая скорость запоминания.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9797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Внимание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385618" cy="3318936"/>
          </a:xfrm>
        </p:spPr>
        <p:txBody>
          <a:bodyPr/>
          <a:lstStyle/>
          <a:p>
            <a:r>
              <a:rPr lang="ru-RU" b="1" dirty="0" smtClean="0"/>
              <a:t>дети </a:t>
            </a:r>
            <a:r>
              <a:rPr lang="ru-RU" b="1" dirty="0"/>
              <a:t>на занятиях рассеяны</a:t>
            </a:r>
            <a:r>
              <a:rPr lang="ru-RU" b="1" dirty="0" smtClean="0"/>
              <a:t>;</a:t>
            </a:r>
            <a:r>
              <a:rPr lang="ru-RU" b="1" dirty="0"/>
              <a:t> </a:t>
            </a:r>
          </a:p>
          <a:p>
            <a:r>
              <a:rPr lang="ru-RU" b="1" dirty="0" smtClean="0"/>
              <a:t>ослабленное </a:t>
            </a:r>
            <a:r>
              <a:rPr lang="ru-RU" b="1" dirty="0"/>
              <a:t>внимание к </a:t>
            </a:r>
            <a:r>
              <a:rPr lang="ru-RU" b="1" dirty="0" smtClean="0"/>
              <a:t>словесной </a:t>
            </a:r>
            <a:r>
              <a:rPr lang="ru-RU" b="1" dirty="0"/>
              <a:t>информации;</a:t>
            </a:r>
          </a:p>
          <a:p>
            <a:r>
              <a:rPr lang="ru-RU" b="1" dirty="0" smtClean="0"/>
              <a:t>неустойчивость </a:t>
            </a:r>
            <a:r>
              <a:rPr lang="ru-RU" b="1" dirty="0"/>
              <a:t>внимания;</a:t>
            </a:r>
          </a:p>
          <a:p>
            <a:r>
              <a:rPr lang="ru-RU" b="1" dirty="0" smtClean="0"/>
              <a:t>снижен </a:t>
            </a:r>
            <a:r>
              <a:rPr lang="ru-RU" b="1" dirty="0"/>
              <a:t>объём внимания, концентрация, избирательность и распределение</a:t>
            </a:r>
          </a:p>
          <a:p>
            <a:endParaRPr lang="ru-RU" dirty="0"/>
          </a:p>
        </p:txBody>
      </p:sp>
      <p:pic>
        <p:nvPicPr>
          <p:cNvPr id="5" name="Picture 2" descr="http://www.phis.org.ru/uploads/posts/36536858-kak-razvit-u-rebenka-vnimateln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684" y="3443749"/>
            <a:ext cx="3982104" cy="26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61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Восприятие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7966586" cy="3318936"/>
          </a:xfrm>
        </p:spPr>
        <p:txBody>
          <a:bodyPr>
            <a:normAutofit lnSpcReduction="10000"/>
          </a:bodyPr>
          <a:lstStyle/>
          <a:p>
            <a:pPr marL="425196" indent="-342900"/>
            <a:r>
              <a:rPr lang="ru-RU" b="1" dirty="0" smtClean="0"/>
              <a:t>поверхностное </a:t>
            </a:r>
            <a:r>
              <a:rPr lang="ru-RU" b="1" dirty="0"/>
              <a:t>восприятие;</a:t>
            </a:r>
          </a:p>
          <a:p>
            <a:pPr marL="425196" indent="-342900"/>
            <a:r>
              <a:rPr lang="ru-RU" b="1" dirty="0" smtClean="0"/>
              <a:t>замедлен </a:t>
            </a:r>
            <a:r>
              <a:rPr lang="ru-RU" b="1" dirty="0"/>
              <a:t>процесс формирования межанализаторных </a:t>
            </a:r>
            <a:r>
              <a:rPr lang="ru-RU" b="1" dirty="0" smtClean="0"/>
              <a:t>связей, </a:t>
            </a:r>
            <a:r>
              <a:rPr lang="ru-RU" b="1" dirty="0"/>
              <a:t>отмечаются недостатки </a:t>
            </a:r>
            <a:r>
              <a:rPr lang="ru-RU" b="1" dirty="0" err="1"/>
              <a:t>слухо-зрительно-моторной</a:t>
            </a:r>
            <a:r>
              <a:rPr lang="ru-RU" b="1" dirty="0"/>
              <a:t> координации;</a:t>
            </a:r>
          </a:p>
          <a:p>
            <a:pPr marL="425196" indent="-342900"/>
            <a:r>
              <a:rPr lang="ru-RU" b="1" dirty="0" smtClean="0"/>
              <a:t>снижена  </a:t>
            </a:r>
            <a:r>
              <a:rPr lang="ru-RU" b="1" dirty="0"/>
              <a:t>скорость выполнения персептивных операций;</a:t>
            </a:r>
          </a:p>
          <a:p>
            <a:pPr marL="425196" indent="-342900"/>
            <a:r>
              <a:rPr lang="ru-RU" b="1" dirty="0" smtClean="0"/>
              <a:t>замедленный темп </a:t>
            </a:r>
            <a:r>
              <a:rPr lang="ru-RU" b="1" dirty="0"/>
              <a:t>формирования целостного образа предметов.</a:t>
            </a:r>
          </a:p>
          <a:p>
            <a:endParaRPr lang="ru-RU" dirty="0"/>
          </a:p>
        </p:txBody>
      </p:sp>
      <p:pic>
        <p:nvPicPr>
          <p:cNvPr id="5" name="Picture 2" descr="http://2.bp.blogspot.com/-2JNrdx7-Log/Up7QRjrcQ0I/AAAAAAAAABk/pNOo3Jmek64/s1600/%D0%B8%D0%B3%D1%80%D0%B0+%D0%B4%D0%B5%D1%82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892" y="541319"/>
            <a:ext cx="3245778" cy="21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7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226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            Консультация для воспитателей  </vt:lpstr>
      <vt:lpstr>Причины возникновения ЗПР </vt:lpstr>
      <vt:lpstr>Классификации ЗПР:  </vt:lpstr>
      <vt:lpstr>1. По систематике ЗПР Власова Т.А. и Певзнер М.С. выделяют две основные формы: </vt:lpstr>
      <vt:lpstr>2. Классификация основных видов ЗПР по К.С. Лебединской</vt:lpstr>
      <vt:lpstr>Особенности психических процессов при задержке психического развития. </vt:lpstr>
      <vt:lpstr>Память</vt:lpstr>
      <vt:lpstr>Внимание </vt:lpstr>
      <vt:lpstr>Восприятие </vt:lpstr>
      <vt:lpstr>Мышление</vt:lpstr>
      <vt:lpstr>Благодарю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</dc:title>
  <dc:creator>RePack by SPecialiST</dc:creator>
  <cp:lastModifiedBy>Пользователь</cp:lastModifiedBy>
  <cp:revision>12</cp:revision>
  <dcterms:created xsi:type="dcterms:W3CDTF">2017-12-10T08:54:12Z</dcterms:created>
  <dcterms:modified xsi:type="dcterms:W3CDTF">2017-12-12T09:24:10Z</dcterms:modified>
</cp:coreProperties>
</file>