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8" r:id="rId2"/>
    <p:sldId id="259" r:id="rId3"/>
    <p:sldId id="319" r:id="rId4"/>
    <p:sldId id="320" r:id="rId5"/>
    <p:sldId id="260" r:id="rId6"/>
    <p:sldId id="261" r:id="rId7"/>
    <p:sldId id="321" r:id="rId8"/>
    <p:sldId id="271" r:id="rId9"/>
    <p:sldId id="295" r:id="rId10"/>
    <p:sldId id="298" r:id="rId11"/>
    <p:sldId id="290" r:id="rId12"/>
    <p:sldId id="263" r:id="rId13"/>
    <p:sldId id="313" r:id="rId14"/>
    <p:sldId id="322" r:id="rId15"/>
    <p:sldId id="307" r:id="rId16"/>
    <p:sldId id="302" r:id="rId17"/>
    <p:sldId id="304" r:id="rId18"/>
    <p:sldId id="297" r:id="rId19"/>
    <p:sldId id="301" r:id="rId20"/>
    <p:sldId id="325" r:id="rId21"/>
    <p:sldId id="326" r:id="rId22"/>
    <p:sldId id="310" r:id="rId23"/>
    <p:sldId id="314" r:id="rId24"/>
    <p:sldId id="294" r:id="rId25"/>
    <p:sldId id="328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7" autoAdjust="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670B8-1011-4B45-AD24-C9EF4178CCFE}" type="datetimeFigureOut">
              <a:rPr lang="ru-RU" smtClean="0"/>
              <a:pPr/>
              <a:t>04.11.2019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01A82-8FE0-41A2-AE8A-0D21B7242C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79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01A82-8FE0-41A2-AE8A-0D21B7242C1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515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01A82-8FE0-41A2-AE8A-0D21B7242C17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51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D77D7FA-C37C-4876-A91F-094B34951FA1}" type="datetimeFigureOut">
              <a:rPr lang="ru-RU" smtClean="0"/>
              <a:pPr/>
              <a:t>04.11.2019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2FECDBF-792E-49C3-AC9D-54F08203E7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04.11.2019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04.11.2019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04.11.2019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04.11.2019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04.11.2019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04.11.2019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04.11.2019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FA-C37C-4876-A91F-094B34951FA1}" type="datetimeFigureOut">
              <a:rPr lang="ru-RU" smtClean="0"/>
              <a:pPr/>
              <a:t>04.11.2019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D77D7FA-C37C-4876-A91F-094B34951FA1}" type="datetimeFigureOut">
              <a:rPr lang="ru-RU" smtClean="0"/>
              <a:pPr/>
              <a:t>04.11.2019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D77D7FA-C37C-4876-A91F-094B34951FA1}" type="datetimeFigureOut">
              <a:rPr lang="ru-RU" smtClean="0"/>
              <a:pPr/>
              <a:t>04.11.2019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2FECDBF-792E-49C3-AC9D-54F08203E7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D77D7FA-C37C-4876-A91F-094B34951FA1}" type="datetimeFigureOut">
              <a:rPr lang="ru-RU" smtClean="0"/>
              <a:pPr/>
              <a:t>04.11.2019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2FECDBF-792E-49C3-AC9D-54F08203E7F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340769"/>
            <a:ext cx="5723468" cy="1296143"/>
          </a:xfrm>
        </p:spPr>
        <p:txBody>
          <a:bodyPr anchor="t">
            <a:normAutofit fontScale="90000"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Georgia" pitchFamily="18" charset="0"/>
              </a:rPr>
              <a:t>«Метод кейс-технологии в дошкольном образовании»</a:t>
            </a:r>
            <a:endParaRPr lang="ru-RU" sz="32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8428" y="4221088"/>
            <a:ext cx="3456383" cy="1512168"/>
          </a:xfrm>
        </p:spPr>
        <p:txBody>
          <a:bodyPr>
            <a:noAutofit/>
          </a:bodyPr>
          <a:lstStyle/>
          <a:p>
            <a:pPr algn="l"/>
            <a:r>
              <a:rPr lang="ru-RU" sz="1600" b="1" i="1" dirty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Подготовила: воспитатель </a:t>
            </a:r>
          </a:p>
          <a:p>
            <a:pPr algn="l"/>
            <a:r>
              <a:rPr lang="ru-RU" sz="1600" b="1" i="1" dirty="0" smtClean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 </a:t>
            </a:r>
            <a:r>
              <a:rPr lang="ru-RU" sz="1600" b="1" i="1" dirty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Каликина Ксения Сергеевна</a:t>
            </a:r>
          </a:p>
          <a:p>
            <a:pPr algn="l"/>
            <a:r>
              <a:rPr lang="ru-RU" sz="1600" b="1" i="1" dirty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 МДОУ «Детский сад 174»</a:t>
            </a:r>
          </a:p>
        </p:txBody>
      </p:sp>
      <p:pic>
        <p:nvPicPr>
          <p:cNvPr id="6" name="Picture 2" descr="Кейс-технологии 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32996" r="5397" b="-3785"/>
          <a:stretch/>
        </p:blipFill>
        <p:spPr bwMode="auto">
          <a:xfrm rot="20217428">
            <a:off x="1234051" y="2844700"/>
            <a:ext cx="33123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9528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3384376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Главное предназначение  кейс-технологии </a:t>
            </a:r>
            <a:r>
              <a:rPr lang="ru-RU" sz="2800" dirty="0" smtClean="0">
                <a:solidFill>
                  <a:srgbClr val="C00000"/>
                </a:solidFill>
              </a:rPr>
              <a:t>— </a:t>
            </a:r>
            <a:r>
              <a:rPr lang="ru-RU" sz="2800" b="1" dirty="0" smtClean="0"/>
              <a:t>развивать способность исследовать  различные проблемы и находить их решение, то есть, научиться работать с информацией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>
              <a:latin typeface="+mn-lt"/>
            </a:endParaRPr>
          </a:p>
        </p:txBody>
      </p:sp>
      <p:pic>
        <p:nvPicPr>
          <p:cNvPr id="5" name="Picture 2" descr="https://im0-tub-ru.yandex.net/i?id=ba7c5aceb6b39c3e5f096e50672ade4c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89040"/>
            <a:ext cx="3067447" cy="2215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21830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7272808" cy="2880320"/>
          </a:xfrm>
        </p:spPr>
        <p:txBody>
          <a:bodyPr anchor="t">
            <a:normAutofit fontScale="90000"/>
          </a:bodyPr>
          <a:lstStyle/>
          <a:p>
            <a:pPr lvl="0" algn="l"/>
            <a:r>
              <a:rPr lang="ru-RU" sz="2800" dirty="0" smtClean="0"/>
              <a:t>- </a:t>
            </a:r>
            <a:r>
              <a:rPr lang="ru-RU" sz="2800" dirty="0" smtClean="0">
                <a:cs typeface="Arial" pitchFamily="34" charset="0"/>
              </a:rPr>
              <a:t>соответствовать четко поставленной цели;</a:t>
            </a:r>
            <a:br>
              <a:rPr lang="ru-RU" sz="2800" dirty="0" smtClean="0">
                <a:cs typeface="Arial" pitchFamily="34" charset="0"/>
              </a:rPr>
            </a:br>
            <a:r>
              <a:rPr lang="ru-RU" sz="2800" dirty="0" smtClean="0">
                <a:cs typeface="Arial" pitchFamily="34" charset="0"/>
              </a:rPr>
              <a:t>- иметь соответствующий уровень трудности;</a:t>
            </a:r>
            <a:br>
              <a:rPr lang="ru-RU" sz="2800" dirty="0" smtClean="0">
                <a:cs typeface="Arial" pitchFamily="34" charset="0"/>
              </a:rPr>
            </a:br>
            <a:r>
              <a:rPr lang="ru-RU" sz="2800" dirty="0" smtClean="0">
                <a:cs typeface="Arial" pitchFamily="34" charset="0"/>
              </a:rPr>
              <a:t>- иллюстрировать типичные ситуации;</a:t>
            </a:r>
            <a:br>
              <a:rPr lang="ru-RU" sz="2800" dirty="0" smtClean="0">
                <a:cs typeface="Arial" pitchFamily="34" charset="0"/>
              </a:rPr>
            </a:br>
            <a:r>
              <a:rPr lang="ru-RU" sz="2800" dirty="0" smtClean="0">
                <a:cs typeface="Arial" pitchFamily="34" charset="0"/>
              </a:rPr>
              <a:t>- развивать аналитическое мышление;</a:t>
            </a:r>
            <a:br>
              <a:rPr lang="ru-RU" sz="2800" dirty="0" smtClean="0">
                <a:cs typeface="Arial" pitchFamily="34" charset="0"/>
              </a:rPr>
            </a:br>
            <a:r>
              <a:rPr lang="ru-RU" sz="2800" dirty="0" smtClean="0">
                <a:cs typeface="Arial" pitchFamily="34" charset="0"/>
              </a:rPr>
              <a:t>- провоцировать дискуссию;</a:t>
            </a:r>
            <a:br>
              <a:rPr lang="ru-RU" sz="2800" dirty="0" smtClean="0">
                <a:cs typeface="Arial" pitchFamily="34" charset="0"/>
              </a:rPr>
            </a:br>
            <a:r>
              <a:rPr lang="ru-RU" sz="2800" dirty="0" smtClean="0">
                <a:cs typeface="Arial" pitchFamily="34" charset="0"/>
              </a:rPr>
              <a:t>- иметь несколько решений.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04665"/>
            <a:ext cx="6417734" cy="1224135"/>
          </a:xfrm>
        </p:spPr>
        <p:txBody>
          <a:bodyPr>
            <a:noAutofit/>
          </a:bodyPr>
          <a:lstStyle/>
          <a:p>
            <a:endParaRPr lang="ru-RU" sz="32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Требования:</a:t>
            </a:r>
          </a:p>
          <a:p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12290" name="Picture 2" descr="https://im0-tub-ru.yandex.net/i?id=ba7c5aceb6b39c3e5f096e50672ade4c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2779415" cy="2007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547466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80728"/>
            <a:ext cx="7056784" cy="8640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Методы кейс – </a:t>
            </a:r>
            <a:r>
              <a:rPr lang="ru-RU" sz="3600" b="1" dirty="0" smtClean="0">
                <a:solidFill>
                  <a:srgbClr val="C00000"/>
                </a:solidFill>
              </a:rPr>
              <a:t>технологий: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988840"/>
            <a:ext cx="6768752" cy="374441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+mj-lt"/>
              </a:rPr>
              <a:t>- метод инцидентов;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+mj-lt"/>
              </a:rPr>
              <a:t>- игровое проектирование;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+mj-lt"/>
              </a:rPr>
              <a:t>-  ситуационно-ролевая игра;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+mj-lt"/>
              </a:rPr>
              <a:t>- кейс - стади;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+mj-lt"/>
              </a:rPr>
              <a:t>- метод дискуссии.</a:t>
            </a:r>
          </a:p>
          <a:p>
            <a:pPr marL="342900" indent="-342900" algn="just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im0-tub-ru.yandex.net/i?id=ba7c5aceb6b39c3e5f096e50672ade4c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789040"/>
            <a:ext cx="2419375" cy="2007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768523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908720"/>
            <a:ext cx="6196405" cy="46805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+mj-lt"/>
              </a:rPr>
              <a:t>Виды кейс – технологии в работе с дошкольниками:</a:t>
            </a:r>
            <a:endParaRPr lang="ru-RU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42541" y="1772816"/>
            <a:ext cx="5401866" cy="39502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Печатный кейс (может содержать графики, таблицы, диаграммы, иллюстрации, что делает его более наглядным).</a:t>
            </a:r>
          </a:p>
          <a:p>
            <a:pPr marL="0" indent="0">
              <a:buFont typeface="Brush Script MT" pitchFamily="66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Brush Script MT" pitchFamily="66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Brush Script MT" pitchFamily="66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Мультимедиа - кейс (наиболее популярный в последнее время, но зависит от технического оснащения ).</a:t>
            </a:r>
          </a:p>
          <a:p>
            <a:pPr marL="0" indent="0">
              <a:buFont typeface="Brush Script MT" pitchFamily="66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Brush Script MT" pitchFamily="66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Brush Script MT" pitchFamily="66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Видео кейс (может содержать фильм, аудио и видео материалы. Его минус - ограничена возможность многократного просмотра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 искажение информации и ошибки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5" descr="docum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751" y="1485042"/>
            <a:ext cx="1248139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7" descr="24240_img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267" y="2996952"/>
            <a:ext cx="1134671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tem_52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193" y="4493437"/>
            <a:ext cx="1579697" cy="1086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Что может содержать кейс?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5237" y="2020067"/>
            <a:ext cx="7344816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ru-RU" sz="2800" dirty="0"/>
              <a:t>Текстовый материал – интервью, статьи и художественные тексты (или их фрагменты)</a:t>
            </a:r>
          </a:p>
          <a:p>
            <a:pPr indent="-274320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</a:p>
          <a:p>
            <a:pPr indent="-274320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Иллюстративный материл – фотографии, диаграммы, таблицы, фильмы, аудиозаписи</a:t>
            </a:r>
          </a:p>
        </p:txBody>
      </p:sp>
    </p:spTree>
    <p:extLst>
      <p:ext uri="{BB962C8B-B14F-4D97-AF65-F5344CB8AC3E}">
        <p14:creationId xmlns:p14="http://schemas.microsoft.com/office/powerpoint/2010/main" val="417439200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980728"/>
            <a:ext cx="6336704" cy="3960440"/>
          </a:xfrm>
        </p:spPr>
        <p:txBody>
          <a:bodyPr>
            <a:normAutofit fontScale="92500" lnSpcReduction="20000"/>
          </a:bodyPr>
          <a:lstStyle/>
          <a:p>
            <a:pPr marL="6350" indent="-6350">
              <a:buNone/>
            </a:pPr>
            <a:r>
              <a:rPr lang="ru-RU" sz="2600" b="1" u="sng" dirty="0" smtClean="0">
                <a:solidFill>
                  <a:srgbClr val="C00000"/>
                </a:solidFill>
                <a:latin typeface="+mj-lt"/>
              </a:rPr>
              <a:t>Технология кейс – стади (ситуация) </a:t>
            </a:r>
            <a:r>
              <a:rPr lang="ru-RU" sz="2600" dirty="0" smtClean="0">
                <a:latin typeface="+mj-lt"/>
              </a:rPr>
              <a:t>- это кейс, в котором  описывается ситуация в конкретный период времени, формулируется проблема, предлагается найти пути решения данной проблемы.</a:t>
            </a:r>
          </a:p>
          <a:p>
            <a:pPr marL="6350" indent="-6350">
              <a:buNone/>
            </a:pPr>
            <a:endParaRPr lang="ru-RU" sz="2600" dirty="0" smtClean="0">
              <a:latin typeface="+mj-lt"/>
            </a:endParaRPr>
          </a:p>
          <a:p>
            <a:pPr marL="6350" indent="-6350">
              <a:buNone/>
            </a:pPr>
            <a:r>
              <a:rPr lang="ru-RU" sz="2600" dirty="0" smtClean="0">
                <a:latin typeface="+mj-lt"/>
              </a:rPr>
              <a:t> Ознакомившись с описанием проблемы, дошкольники самостоятельно анализируют ситуацию,  диагностируют проблему и представляют свои идеи и решения в обсуждении со сверстниками.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s://im0-tub-ru.yandex.net/i?id=ba7c5aceb6b39c3e5f096e50672ade4c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09120"/>
            <a:ext cx="2492151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4896544"/>
          </a:xfrm>
        </p:spPr>
        <p:txBody>
          <a:bodyPr>
            <a:noAutofit/>
          </a:bodyPr>
          <a:lstStyle/>
          <a:p>
            <a:pPr algn="l"/>
            <a:r>
              <a:rPr lang="ru-RU" sz="2400" b="1" u="sng" dirty="0" smtClean="0">
                <a:solidFill>
                  <a:srgbClr val="C00000"/>
                </a:solidFill>
              </a:rPr>
              <a:t>Технология кейс – стади направлена на:</a:t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- освоение знаний, формирование новых качеств и представлений;</a:t>
            </a:r>
            <a:br>
              <a:rPr lang="ru-RU" sz="2000" dirty="0" smtClean="0"/>
            </a:br>
            <a:r>
              <a:rPr lang="ru-RU" sz="2000" dirty="0" smtClean="0"/>
              <a:t>- развитие способности детей научиться работать с информацией (поиск, анализ, синтез, классификация и т.д.), прорабатывать различные проблемы, находить их решение;</a:t>
            </a:r>
            <a:br>
              <a:rPr lang="ru-RU" sz="2000" dirty="0" smtClean="0"/>
            </a:br>
            <a:r>
              <a:rPr lang="ru-RU" sz="2000" dirty="0" smtClean="0"/>
              <a:t>- ориентированное обучение детей с индивидуальными данными;</a:t>
            </a:r>
            <a:br>
              <a:rPr lang="ru-RU" sz="2000" dirty="0" smtClean="0"/>
            </a:br>
            <a:r>
              <a:rPr lang="ru-RU" sz="2000" dirty="0" smtClean="0"/>
              <a:t>- формирование навыков коммуникативного взаимодействия;</a:t>
            </a:r>
            <a:br>
              <a:rPr lang="ru-RU" sz="2000" dirty="0" smtClean="0"/>
            </a:br>
            <a:r>
              <a:rPr lang="ru-RU" sz="2000" dirty="0" smtClean="0"/>
              <a:t>- использование приобретенных в процессе решения кейса знаний и навыков в жизненных ситуациях.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52318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Технологическая карта деятельности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по технологии кейс – стади.</a:t>
            </a:r>
            <a:endParaRPr lang="ru-RU" sz="1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7" y="1268760"/>
          <a:ext cx="7776864" cy="5040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2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Название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этапа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Деятельность взрослого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Деятельность детей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3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1.Постановка проблемы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Формулирует суть проблемы, кратко описывает ситуацию.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Фиксирует внимание на осмысление проблемной ситуации.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Мотивирует к поиску фактов и персоналий, которые могут реально взаимодействовать.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Ребёнок</a:t>
                      </a:r>
                      <a:r>
                        <a:rPr lang="ru-RU" sz="1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о</a:t>
                      </a: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сознает проблему.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Присваивает проблему.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Концентрируется на поиске решений в данной ситуации.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1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2. Мозговой штурм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Организует детей в малые группы.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Вовлекает детей в дискуссию с целью поиска альтернативных вариантов решения ситуации.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Помогает 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проанализировать принятое решение.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Дети</a:t>
                      </a:r>
                      <a:r>
                        <a:rPr lang="ru-RU" sz="1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о</a:t>
                      </a: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бъединяются 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 группы.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Находят совместное решение.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Формулируют выводы.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3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3. Презентация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Организует презентацию решения кейса.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Помогает сравнить предложенные решения.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Дети</a:t>
                      </a:r>
                      <a:r>
                        <a:rPr lang="ru-RU" sz="1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у</a:t>
                      </a: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частвуют 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 распределении ролей, представляют свой вариант решения проблемы.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Сравнивают и оценивают свой вариант решения проблемы с вариантами, предложенными другими группами.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4. Рефлексия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Побуждает детей к поиску ситуаций, в которых можно применить полученные знания и навыки.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43050" algn="l"/>
                        </a:tabLs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Дети</a:t>
                      </a:r>
                      <a:r>
                        <a:rPr lang="ru-RU" sz="1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п</a:t>
                      </a: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рименяют 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знания в различных ситуациях.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65245" cy="3384376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Кейс-иллюстрация </a:t>
            </a:r>
            <a:r>
              <a:rPr lang="ru-RU" sz="2800" b="1" dirty="0" smtClean="0">
                <a:latin typeface="+mj-lt"/>
              </a:rPr>
              <a:t>- </a:t>
            </a:r>
            <a:r>
              <a:rPr lang="ru-RU" sz="2800" dirty="0" smtClean="0">
                <a:latin typeface="+mj-lt"/>
              </a:rPr>
              <a:t>это иллюстрация, которая используется для рассмотрения проблемной ситуации. </a:t>
            </a:r>
            <a:br>
              <a:rPr lang="ru-RU" sz="2800" dirty="0" smtClean="0">
                <a:latin typeface="+mj-lt"/>
              </a:rPr>
            </a:br>
            <a:r>
              <a:rPr lang="ru-RU" sz="2800" b="1" dirty="0" smtClean="0">
                <a:latin typeface="+mj-lt"/>
              </a:rPr>
              <a:t>Целью </a:t>
            </a:r>
            <a:r>
              <a:rPr lang="ru-RU" sz="2800" dirty="0" smtClean="0">
                <a:latin typeface="+mj-lt"/>
              </a:rPr>
              <a:t>работы с ней является разбор сути проблемы, анализ возможных решений и выбор лучшего из них.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5" name="Picture 2" descr="https://im0-tub-ru.yandex.net/i?id=ba7c5aceb6b39c3e5f096e50672ade4c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17032"/>
            <a:ext cx="3289639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21830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3888432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«Фото </a:t>
            </a:r>
            <a:r>
              <a:rPr lang="ru-RU" sz="2800" b="1" i="1" dirty="0" smtClean="0">
                <a:solidFill>
                  <a:srgbClr val="C00000"/>
                </a:solidFill>
              </a:rPr>
              <a:t>– кейс» </a:t>
            </a:r>
            <a:r>
              <a:rPr lang="ru-RU" sz="2800" b="1" i="1" dirty="0" smtClean="0">
                <a:solidFill>
                  <a:srgbClr val="C00000"/>
                </a:solidFill>
              </a:rPr>
              <a:t>, в</a:t>
            </a:r>
            <a:r>
              <a:rPr lang="ru-RU" sz="2800" b="1" i="1" dirty="0" smtClean="0">
                <a:solidFill>
                  <a:srgbClr val="C00000"/>
                </a:solidFill>
              </a:rPr>
              <a:t> него </a:t>
            </a:r>
            <a:r>
              <a:rPr lang="ru-RU" sz="2800" b="1" i="1" dirty="0" smtClean="0">
                <a:solidFill>
                  <a:srgbClr val="C00000"/>
                </a:solidFill>
              </a:rPr>
              <a:t>входит</a:t>
            </a:r>
            <a:r>
              <a:rPr lang="ru-RU" sz="2800" b="1" i="1" dirty="0" smtClean="0">
                <a:solidFill>
                  <a:srgbClr val="C00000"/>
                </a:solidFill>
              </a:rPr>
              <a:t>: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i="1" dirty="0" smtClean="0"/>
              <a:t>- фото, сюжет которого отражает какую – либо проблему;</a:t>
            </a:r>
            <a:br>
              <a:rPr lang="ru-RU" sz="2800" i="1" dirty="0" smtClean="0"/>
            </a:br>
            <a:r>
              <a:rPr lang="ru-RU" sz="2800" i="1" dirty="0" smtClean="0"/>
              <a:t>- текст к кейсу, который описывает совокупность событий;</a:t>
            </a:r>
            <a:br>
              <a:rPr lang="ru-RU" sz="2800" i="1" dirty="0" smtClean="0"/>
            </a:br>
            <a:r>
              <a:rPr lang="ru-RU" sz="2800" i="1" dirty="0" smtClean="0"/>
              <a:t>- задание – правильно поставленный вопрос ( в нем должна быть мотивация на решение проблемы).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+mn-lt"/>
            </a:endParaRPr>
          </a:p>
        </p:txBody>
      </p:sp>
      <p:pic>
        <p:nvPicPr>
          <p:cNvPr id="5" name="Picture 2" descr="https://im0-tub-ru.yandex.net/i?id=ba7c5aceb6b39c3e5f096e50672ade4c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5" y="4504338"/>
            <a:ext cx="2376264" cy="1716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21830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56792"/>
            <a:ext cx="7200800" cy="2664296"/>
          </a:xfrm>
        </p:spPr>
        <p:txBody>
          <a:bodyPr>
            <a:normAutofit fontScale="90000"/>
          </a:bodyPr>
          <a:lstStyle/>
          <a:p>
            <a:pPr marL="609600" indent="-609600" algn="l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Впервые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работа с кейсами в рамках учебного процесса была реализована в Гарвардской школе бизнеса в 1908 г. 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России данная технология стала внедряться лишь последние 3-4 года. 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04665"/>
            <a:ext cx="6417734" cy="1224135"/>
          </a:xfrm>
        </p:spPr>
        <p:txBody>
          <a:bodyPr>
            <a:noAutofit/>
          </a:bodyPr>
          <a:lstStyle/>
          <a:p>
            <a:endParaRPr lang="ru-RU" sz="32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Историческая справка</a:t>
            </a:r>
          </a:p>
          <a:p>
            <a:endParaRPr lang="ru-RU" sz="32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15364" name="Picture 4" descr="http://xn--14-6kchkfmc2a3b1g.xn--p1ai/wp-content/uploads/2016/01/%D1%84%D0%BE%D1%82%D0%BE-%E2%84%961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89040"/>
            <a:ext cx="3312368" cy="2484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547466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43266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Пример работы над фото-кейсом:</a:t>
            </a:r>
            <a:br>
              <a:rPr lang="ru-RU" sz="2400" dirty="0"/>
            </a:br>
            <a:r>
              <a:rPr lang="ru-RU" sz="2400" b="1" dirty="0"/>
              <a:t>На первом </a:t>
            </a:r>
            <a:r>
              <a:rPr lang="ru-RU" sz="2400" dirty="0"/>
              <a:t>этапе </a:t>
            </a:r>
            <a:r>
              <a:rPr lang="ru-RU" sz="2400" dirty="0" smtClean="0"/>
              <a:t>дети знакомятся </a:t>
            </a:r>
            <a:r>
              <a:rPr lang="ru-RU" sz="2400" dirty="0"/>
              <a:t>с фотографией.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Picture 2" descr="C:\Users\Комп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0888"/>
            <a:ext cx="3986594" cy="29899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60412" y="2690336"/>
            <a:ext cx="31119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предлагается </a:t>
            </a:r>
            <a:r>
              <a:rPr lang="ru-RU" dirty="0"/>
              <a:t>детям сформулировать проблему исходя из данной фотографии: Ребенок переходит дорогу в неположенном месте, он нарушает правила дорожного движения. Какие последствия могут быть?</a:t>
            </a:r>
          </a:p>
        </p:txBody>
      </p:sp>
    </p:spTree>
    <p:extLst>
      <p:ext uri="{BB962C8B-B14F-4D97-AF65-F5344CB8AC3E}">
        <p14:creationId xmlns:p14="http://schemas.microsoft.com/office/powerpoint/2010/main" val="105752461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980728"/>
            <a:ext cx="57819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latin typeface="+mj-lt"/>
                <a:ea typeface="+mj-ea"/>
                <a:cs typeface="+mj-cs"/>
              </a:rPr>
              <a:t>На втором этапе </a:t>
            </a:r>
            <a:r>
              <a:rPr lang="ru-RU" sz="2200" dirty="0" smtClean="0">
                <a:latin typeface="+mj-lt"/>
                <a:ea typeface="+mj-ea"/>
                <a:cs typeface="+mj-cs"/>
              </a:rPr>
              <a:t>демонстрируется </a:t>
            </a:r>
            <a:r>
              <a:rPr lang="ru-RU" sz="2200" dirty="0">
                <a:latin typeface="+mj-lt"/>
                <a:ea typeface="+mj-ea"/>
                <a:cs typeface="+mj-cs"/>
              </a:rPr>
              <a:t>фото 2.</a:t>
            </a:r>
          </a:p>
        </p:txBody>
      </p:sp>
      <p:pic>
        <p:nvPicPr>
          <p:cNvPr id="5" name="Picture 2" descr="C:\Users\Комп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844824"/>
            <a:ext cx="4152042" cy="3143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8064" y="1811313"/>
            <a:ext cx="31176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Задаются </a:t>
            </a:r>
            <a:r>
              <a:rPr lang="ru-RU" dirty="0"/>
              <a:t>вопрос для проведения «мозгового штурма»: Что мальчик не учел, переходя дорогу в неположенном месте? Как найти выход из данной проблемной ситуации? Дети проводят анализ данной проблемной ситуации и высказывают свои предположение в виде полных ответов на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160455515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836712"/>
            <a:ext cx="6696744" cy="4886357"/>
          </a:xfrm>
        </p:spPr>
        <p:txBody>
          <a:bodyPr>
            <a:normAutofit fontScale="85000" lnSpcReduction="10000"/>
          </a:bodyPr>
          <a:lstStyle/>
          <a:p>
            <a:pPr marL="3175" indent="-3175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+mj-lt"/>
              </a:rPr>
              <a:t>Ролевое проектирование</a:t>
            </a:r>
            <a:r>
              <a:rPr lang="ru-RU" sz="2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dirty="0" smtClean="0">
                <a:latin typeface="+mj-lt"/>
              </a:rPr>
              <a:t>– это вид кейс – технологии, способствующий расширению социального и коммуникативного опыта дошкольников посредством проигрывания заданных ролей</a:t>
            </a:r>
            <a:r>
              <a:rPr lang="ru-RU" dirty="0" smtClean="0">
                <a:latin typeface="+mj-lt"/>
              </a:rPr>
              <a:t>.</a:t>
            </a:r>
          </a:p>
          <a:p>
            <a:pPr marL="3175" indent="-3175">
              <a:buNone/>
            </a:pPr>
            <a:endParaRPr lang="ru-RU" dirty="0" smtClean="0">
              <a:latin typeface="+mj-lt"/>
            </a:endParaRPr>
          </a:p>
          <a:p>
            <a:pPr marL="3175" indent="-3175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+mj-lt"/>
              </a:rPr>
              <a:t>Цель</a:t>
            </a:r>
            <a:r>
              <a:rPr lang="ru-RU" sz="2600" dirty="0" smtClean="0">
                <a:solidFill>
                  <a:srgbClr val="C00000"/>
                </a:solidFill>
                <a:latin typeface="+mj-lt"/>
              </a:rPr>
              <a:t>:</a:t>
            </a:r>
            <a:r>
              <a:rPr lang="ru-RU" dirty="0" smtClean="0">
                <a:latin typeface="+mj-lt"/>
              </a:rPr>
              <a:t> на основе заданной роли оценить поступки и поведение участников предложенной ситуации.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 marL="3175" indent="-3175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+mj-lt"/>
              </a:rPr>
              <a:t>Важной особенностью данной технологии является:</a:t>
            </a:r>
          </a:p>
          <a:p>
            <a:pPr lvl="0">
              <a:buNone/>
            </a:pPr>
            <a:r>
              <a:rPr lang="ru-RU" dirty="0" smtClean="0">
                <a:latin typeface="+mj-lt"/>
              </a:rPr>
              <a:t>- умение дошкольников принять на себя роль;</a:t>
            </a:r>
          </a:p>
          <a:p>
            <a:pPr lvl="0">
              <a:buNone/>
            </a:pPr>
            <a:r>
              <a:rPr lang="ru-RU" dirty="0" smtClean="0">
                <a:latin typeface="+mj-lt"/>
              </a:rPr>
              <a:t>- умение спроектировать принятую роль в соответствии с заданными характеристиками;</a:t>
            </a:r>
          </a:p>
          <a:p>
            <a:pPr lvl="0">
              <a:buNone/>
            </a:pPr>
            <a:r>
              <a:rPr lang="ru-RU" dirty="0" smtClean="0">
                <a:latin typeface="+mj-lt"/>
              </a:rPr>
              <a:t>- ролевое взаимодействие.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5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Этапы кейс – технологии и деятельность детей в процессе ролевого проектирования.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58888" y="1557338"/>
          <a:ext cx="6769496" cy="4247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Этапы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детей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Знакомство с ситуацией, ее особенностями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Воспринимают предложенную ситуацию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Актуализация знаний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Объединяются парами, распределяют роли, взаимодействуют, сотрудничают, договариваются 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Мозговой штурм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Осуществляют поисковую деятельность.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Презентация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Представляют свои роли, осуществляют презентацию.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Рефлексия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Анализируют, делают выводы.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200800" cy="3384376"/>
          </a:xfrm>
        </p:spPr>
        <p:txBody>
          <a:bodyPr anchor="t"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В процессе освоения кейс-технологий дети: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учатся получать необходимую информацию в общении;</a:t>
            </a:r>
            <a:br>
              <a:rPr lang="ru-RU" sz="2400" dirty="0" smtClean="0"/>
            </a:br>
            <a:r>
              <a:rPr lang="ru-RU" sz="2400" dirty="0" smtClean="0"/>
              <a:t>- развивают умение соотносить свои устремления с интересами других;</a:t>
            </a:r>
            <a:br>
              <a:rPr lang="ru-RU" sz="2400" dirty="0" smtClean="0"/>
            </a:br>
            <a:r>
              <a:rPr lang="ru-RU" sz="2400" dirty="0" smtClean="0"/>
              <a:t>- учатся доказывать и отстаивать свою точку зрения, аргументировать ответ, формулировать вопрос;</a:t>
            </a:r>
            <a:br>
              <a:rPr lang="ru-RU" sz="2400" dirty="0" smtClean="0"/>
            </a:br>
            <a:r>
              <a:rPr lang="ru-RU" sz="2400" dirty="0" smtClean="0"/>
              <a:t>-учатся участвовать в дискуссии;</a:t>
            </a:r>
            <a:br>
              <a:rPr lang="ru-RU" sz="2400" dirty="0" smtClean="0"/>
            </a:br>
            <a:r>
              <a:rPr lang="ru-RU" sz="2400" dirty="0" smtClean="0"/>
              <a:t>- развивают умение принимать помощь.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5" name="Picture 4" descr="http://xn--14-6kchkfmc2a3b1g.xn--p1ai/wp-content/uploads/2016/01/%D1%84%D0%BE%D1%82%D0%BE-%E2%84%961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509120"/>
            <a:ext cx="2736304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21830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980728"/>
            <a:ext cx="734481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Л</a:t>
            </a: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итература: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</a:rPr>
              <a:t>Долгоруков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</a:rPr>
              <a:t>, А. </a:t>
            </a: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Метод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</a:rPr>
              <a:t> </a:t>
            </a:r>
            <a:r>
              <a:rPr lang="ru-RU" sz="1600" dirty="0" err="1">
                <a:solidFill>
                  <a:srgbClr val="111111"/>
                </a:solidFill>
                <a:latin typeface="Times New Roman" panose="02020603050405020304" pitchFamily="18" charset="0"/>
              </a:rPr>
              <a:t>case-study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</a:rPr>
              <a:t> как современная технология профессионально-ориентированного 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</a:rPr>
              <a:t>обучения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</a:rPr>
              <a:t>/ 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URL:http://www.evolkov.net/case/case.study.html</a:t>
            </a:r>
            <a:endParaRPr lang="ru-RU" sz="1600" dirty="0">
              <a:solidFill>
                <a:srgbClr val="333333"/>
              </a:solidFill>
              <a:latin typeface="Helvetica Neue"/>
            </a:endParaRP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</a:rPr>
              <a:t>Земскова А. С. Использование </a:t>
            </a: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кейс- метода в образовательном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</a:rPr>
              <a:t> процессе // Совет ректоров. – 2008. – №8. – С. 12-16.</a:t>
            </a:r>
            <a:endParaRPr lang="ru-RU" sz="1600" dirty="0">
              <a:solidFill>
                <a:srgbClr val="333333"/>
              </a:solidFill>
              <a:latin typeface="Helvetica Neue"/>
            </a:endParaRPr>
          </a:p>
          <a:p>
            <a:pPr>
              <a:buFont typeface="+mj-lt"/>
              <a:buAutoNum type="arabicPeriod"/>
            </a:pP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Кейс- метод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</a:rPr>
              <a:t>. Окно в мир ситуационной </a:t>
            </a: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методики обучения </a:t>
            </a:r>
            <a:r>
              <a:rPr lang="ru-RU" sz="1600" i="1" dirty="0">
                <a:solidFill>
                  <a:srgbClr val="111111"/>
                </a:solidFill>
                <a:latin typeface="Times New Roman" panose="02020603050405020304" pitchFamily="18" charset="0"/>
              </a:rPr>
              <a:t>(</a:t>
            </a:r>
            <a:r>
              <a:rPr lang="ru-RU" sz="1600" i="1" dirty="0" err="1">
                <a:solidFill>
                  <a:srgbClr val="111111"/>
                </a:solidFill>
                <a:latin typeface="Times New Roman" panose="02020603050405020304" pitchFamily="18" charset="0"/>
              </a:rPr>
              <a:t>case-study</a:t>
            </a:r>
            <a:r>
              <a:rPr lang="ru-RU" sz="1600" i="1" dirty="0">
                <a:solidFill>
                  <a:srgbClr val="111111"/>
                </a:solidFill>
                <a:latin typeface="Times New Roman" panose="02020603050405020304" pitchFamily="18" charset="0"/>
              </a:rPr>
              <a:t>)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</a:rPr>
              <a:t>. [Электронный ресурс] / </a:t>
            </a:r>
            <a:r>
              <a:rPr lang="ru-RU" sz="1600" u="sng" dirty="0" smtClean="0">
                <a:solidFill>
                  <a:srgbClr val="111111"/>
                </a:solidFill>
                <a:latin typeface="Times New Roman" panose="02020603050405020304" pitchFamily="18" charset="0"/>
              </a:rPr>
              <a:t>Доступ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</a:rPr>
              <a:t>: 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http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://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www.casemethod.ru </a:t>
            </a:r>
            <a:endParaRPr lang="ru-RU" sz="1600" dirty="0" smtClean="0">
              <a:solidFill>
                <a:srgbClr val="333333"/>
              </a:solidFill>
              <a:latin typeface="Helvetica Neue"/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Справочник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старшего воспитателя дошкольного учреждения №10 октябрь 2017.</a:t>
            </a:r>
            <a:endParaRPr lang="ru-RU" sz="1600" dirty="0">
              <a:solidFill>
                <a:srgbClr val="333333"/>
              </a:solidFill>
              <a:latin typeface="Helvetica Neue"/>
            </a:endParaRPr>
          </a:p>
          <a:p>
            <a:pPr>
              <a:buFont typeface="+mj-lt"/>
              <a:buAutoNum type="arabicPeriod"/>
            </a:pPr>
            <a:r>
              <a:rPr lang="ru-RU" sz="1600" dirty="0" err="1">
                <a:solidFill>
                  <a:srgbClr val="111111"/>
                </a:solidFill>
                <a:latin typeface="Times New Roman" panose="02020603050405020304" pitchFamily="18" charset="0"/>
              </a:rPr>
              <a:t>Сурмин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</a:rPr>
              <a:t>, Ю. Что такое CASE-</a:t>
            </a: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метод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</a:rPr>
              <a:t>? Взгляд теоретика и практика. / URL: 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http://www.casemethod.ru/about.php?id_submenu=1</a:t>
            </a:r>
            <a:endParaRPr lang="ru-RU" sz="1600" dirty="0">
              <a:solidFill>
                <a:srgbClr val="333333"/>
              </a:solidFill>
              <a:latin typeface="Helvetica Neue"/>
            </a:endParaRP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</a:rPr>
              <a:t>Федянин Н., Давиденко В. Чем </a:t>
            </a:r>
            <a:r>
              <a:rPr lang="ru-RU" sz="1600" i="1" dirty="0">
                <a:solidFill>
                  <a:srgbClr val="111111"/>
                </a:solidFill>
                <a:latin typeface="Times New Roman" panose="02020603050405020304" pitchFamily="18" charset="0"/>
              </a:rPr>
              <a:t>«</a:t>
            </a:r>
            <a:r>
              <a:rPr lang="ru-RU" sz="1600" b="1" i="1" dirty="0">
                <a:solidFill>
                  <a:srgbClr val="111111"/>
                </a:solidFill>
                <a:latin typeface="Times New Roman" panose="02020603050405020304" pitchFamily="18" charset="0"/>
              </a:rPr>
              <a:t>кейс</a:t>
            </a:r>
            <a:r>
              <a:rPr lang="ru-RU" sz="1600" i="1" dirty="0">
                <a:solidFill>
                  <a:srgbClr val="111111"/>
                </a:solidFill>
                <a:latin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</a:rPr>
              <a:t> отличается от чемоданчика? – Обучение за рубежом, 2000, №7</a:t>
            </a:r>
            <a:endParaRPr lang="ru-RU" sz="1600" dirty="0">
              <a:solidFill>
                <a:srgbClr val="333333"/>
              </a:solidFill>
              <a:latin typeface="Helvetica Neue"/>
            </a:endParaRPr>
          </a:p>
          <a:p>
            <a:pPr>
              <a:buFont typeface="+mj-lt"/>
              <a:buAutoNum type="arabicPeriod"/>
            </a:pPr>
            <a:r>
              <a:rPr lang="ru-RU" sz="1600" dirty="0" err="1">
                <a:solidFill>
                  <a:srgbClr val="111111"/>
                </a:solidFill>
                <a:latin typeface="Times New Roman" panose="02020603050405020304" pitchFamily="18" charset="0"/>
              </a:rPr>
              <a:t>ШимутинаЕ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</a:rPr>
              <a:t>. Н. Использование </a:t>
            </a: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</a:rPr>
              <a:t>кейс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</a:rPr>
              <a:t>- технологий в учебном процессе</a:t>
            </a:r>
            <a:endParaRPr lang="ru-RU" sz="1600" dirty="0">
              <a:solidFill>
                <a:srgbClr val="333333"/>
              </a:solidFill>
              <a:latin typeface="Helvetica Neue"/>
            </a:endParaRP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http://www.psylist.net/pedagogika/inovacii.htm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</a:rPr>
              <a:t>Педагогические технологии и инновации</a:t>
            </a:r>
            <a:endParaRPr lang="ru-RU" sz="1600" dirty="0">
              <a:solidFill>
                <a:srgbClr val="333333"/>
              </a:solidFill>
              <a:latin typeface="Helvetica Neue"/>
            </a:endParaRP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</a:rPr>
              <a:t>http://www.ido.edu.ru/ffec/psych/ps13.html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</a:rPr>
              <a:t>Развивающие педагогические технологии</a:t>
            </a:r>
            <a:endParaRPr lang="ru-RU" sz="16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3336226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52866" y="1268760"/>
            <a:ext cx="635949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4000" b="1" i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altLang="ru-RU" sz="4000" b="1" i="1" dirty="0">
              <a:solidFill>
                <a:srgbClr val="C0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im0-tub-ru.yandex.net/i?id=ba7c5aceb6b39c3e5f096e50672ade4c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284984"/>
            <a:ext cx="3067447" cy="2215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570171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6266" y="764705"/>
            <a:ext cx="6788141" cy="122413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Суть </a:t>
            </a:r>
            <a:r>
              <a:rPr lang="ru-RU" sz="3200" b="1" dirty="0" smtClean="0">
                <a:solidFill>
                  <a:srgbClr val="C00000"/>
                </a:solidFill>
              </a:rPr>
              <a:t>метода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6267" y="2996952"/>
            <a:ext cx="6231467" cy="2808312"/>
          </a:xfrm>
        </p:spPr>
        <p:txBody>
          <a:bodyPr>
            <a:normAutofit/>
          </a:bodyPr>
          <a:lstStyle/>
          <a:p>
            <a:pPr algn="l"/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заключается в использовании в обучении конкретных учебных ситуаций, ориентирующих обучающихся на формулирование проблемы и поиск вариантов ее решения с последующим разбором в НОД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4" descr="Знак вопрос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2112169" cy="211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8186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200800" cy="86409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Цель </a:t>
            </a:r>
            <a:r>
              <a:rPr lang="ru-RU" sz="3200" b="1" dirty="0" smtClean="0">
                <a:solidFill>
                  <a:srgbClr val="C00000"/>
                </a:solidFill>
              </a:rPr>
              <a:t>технологии</a:t>
            </a:r>
            <a:r>
              <a:rPr lang="ru-RU" sz="3200" dirty="0" smtClean="0">
                <a:solidFill>
                  <a:srgbClr val="C00000"/>
                </a:solidFill>
              </a:rPr>
              <a:t>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56792"/>
            <a:ext cx="6428101" cy="2880320"/>
          </a:xfrm>
        </p:spPr>
        <p:txBody>
          <a:bodyPr>
            <a:noAutofit/>
          </a:bodyPr>
          <a:lstStyle/>
          <a:p>
            <a:pPr algn="l"/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помочь каждому дошкольнику определить собственный уникальный путь освоения знания, которое ему более всего необходимо.</a:t>
            </a:r>
          </a:p>
          <a:p>
            <a:pPr algn="l"/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Это соответствует требованиям ФГОС к современному образованию дошкольников</a:t>
            </a:r>
            <a:b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ru-RU" sz="2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https://a.d-cd.net/3e5b76es-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45024"/>
            <a:ext cx="1800200" cy="266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26474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12776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defRPr/>
            </a:pP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casus 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(лат.)– 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запутанный, необычный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rPr>
              <a:t>случай; </a:t>
            </a:r>
          </a:p>
          <a:p>
            <a:pPr marL="609600" indent="-609600">
              <a:defRPr/>
            </a:pPr>
            <a:r>
              <a:rPr lang="ru-RU" sz="3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case</a:t>
            </a:r>
            <a:r>
              <a:rPr lang="ru-RU" sz="36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(анг.) </a:t>
            </a:r>
            <a:r>
              <a:rPr lang="ru-RU" sz="3600" b="1" dirty="0">
                <a:latin typeface="+mj-lt"/>
                <a:cs typeface="Times New Roman" panose="02020603050405020304" pitchFamily="18" charset="0"/>
              </a:rPr>
              <a:t>– портфель, чемоданчик. 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6388" name="Picture 4" descr="http://static3.depositphotos.com/1005091/214/v/950/depositphotos_2149585-stock-illustration-cute-suitc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429000"/>
            <a:ext cx="2808312" cy="244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35976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est-text.ru &amp;Mcy;&amp;ycy; &amp;pcy;&amp;icy;&amp;shcy;&amp;iecy;&amp;mcy; &amp;scy;&amp;tcy;&amp;acy;&amp;tcy;&amp;softcy;&amp;icy; &amp;icy; &amp;rcy;&amp;iecy;&amp;kcy;&amp;lcy;&amp;acy;&amp;mcy;&amp;ncy;&amp;ycy;&amp;iecy; &amp;tcy;&amp;iecy;&amp;kcy;&amp;scy;&amp;tcy;&amp;ycy; - &amp;Ncy;&amp;ocy;&amp;vcy;&amp;ocy;&amp;scy;&amp;tcy;&amp;icy; - 05 - 46 &amp;Scy;&amp;icy;&amp;tcy;&amp;ucy;&amp;acy;&amp;tscy;&amp;icy;&amp;ocy;&amp;ncy;&amp;ncy;&amp;ycy;&amp;jcy; &amp;acy;&amp;ncy;&amp;acy;&amp;lcy;&amp;icy;&amp;z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29718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908720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общее название технологий обучения, представляющих собой методы анализа ситуаций.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интерактивная технология для краткосрочного обучения , на основе реальных или вымышленных ситуаций, направленная не столько на освоение знаний, сколько на формирование у слушателей новых качеств и умений.</a:t>
            </a:r>
          </a:p>
        </p:txBody>
      </p:sp>
    </p:spTree>
    <p:extLst>
      <p:ext uri="{BB962C8B-B14F-4D97-AF65-F5344CB8AC3E}">
        <p14:creationId xmlns:p14="http://schemas.microsoft.com/office/powerpoint/2010/main" val="255190595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Что такое кейс?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720840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Кейс – это описание реальной ситуации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Кейс – это «кусочек» реальной жизни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Кейс – это события реально произошедшие в той или иной сфере деятельности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Кейс – это «моментальный снимок реальности», «фотография действительности»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Кейс – это не просто правдивое описание событий, а единый информационный комплекс, позволяющий понять ситуацию</a:t>
            </a:r>
          </a:p>
        </p:txBody>
      </p:sp>
    </p:spTree>
    <p:extLst>
      <p:ext uri="{BB962C8B-B14F-4D97-AF65-F5344CB8AC3E}">
        <p14:creationId xmlns:p14="http://schemas.microsoft.com/office/powerpoint/2010/main" val="247747888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7" y="817582"/>
            <a:ext cx="7016661" cy="1202485"/>
          </a:xfrm>
          <a:ln w="76200" cmpd="tri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rgbClr val="C00000"/>
                </a:solidFill>
              </a:rPr>
              <a:t>Для чего нужен кейс?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043607" y="2203450"/>
            <a:ext cx="7056785" cy="3601814"/>
          </a:xfrm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ru-RU" altLang="ru-RU" dirty="0" smtClean="0"/>
              <a:t>	</a:t>
            </a:r>
            <a:r>
              <a:rPr lang="ru-RU" altLang="ru-RU" dirty="0" smtClean="0">
                <a:latin typeface="+mj-lt"/>
                <a:cs typeface="Times New Roman" panose="02020603050405020304" pitchFamily="18" charset="0"/>
              </a:rPr>
              <a:t>Кейс дает возможность приблизиться к </a:t>
            </a:r>
            <a:r>
              <a:rPr lang="ru-RU" altLang="ru-RU" b="1" dirty="0" smtClean="0">
                <a:latin typeface="+mj-lt"/>
                <a:cs typeface="Times New Roman" panose="02020603050405020304" pitchFamily="18" charset="0"/>
              </a:rPr>
              <a:t>практике</a:t>
            </a:r>
            <a:r>
              <a:rPr lang="ru-RU" altLang="ru-RU" dirty="0" smtClean="0">
                <a:latin typeface="+mj-lt"/>
                <a:cs typeface="Times New Roman" panose="02020603050405020304" pitchFamily="18" charset="0"/>
              </a:rPr>
              <a:t>, встать на позицию человека, реально </a:t>
            </a:r>
            <a:r>
              <a:rPr lang="ru-RU" altLang="ru-RU" b="1" dirty="0" smtClean="0">
                <a:latin typeface="+mj-lt"/>
                <a:cs typeface="Times New Roman" panose="02020603050405020304" pitchFamily="18" charset="0"/>
              </a:rPr>
              <a:t>принимающего решения</a:t>
            </a:r>
            <a:r>
              <a:rPr lang="ru-RU" altLang="ru-RU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altLang="ru-RU" b="1" dirty="0" smtClean="0">
                <a:latin typeface="+mj-lt"/>
                <a:cs typeface="Times New Roman" panose="02020603050405020304" pitchFamily="18" charset="0"/>
              </a:rPr>
              <a:t>учиться на ошибках других. </a:t>
            </a:r>
          </a:p>
          <a:p>
            <a:pPr>
              <a:buFontTx/>
              <a:buNone/>
            </a:pPr>
            <a:r>
              <a:rPr lang="ru-RU" altLang="ru-RU" b="1" dirty="0" smtClean="0"/>
              <a:t>	</a:t>
            </a:r>
            <a:endParaRPr lang="ru-RU" altLang="ru-RU" dirty="0" smtClean="0"/>
          </a:p>
        </p:txBody>
      </p:sp>
      <p:pic>
        <p:nvPicPr>
          <p:cNvPr id="1026" name="Picture 2" descr="&amp;Pcy;&amp;rcy;&amp;ocy;&amp;gcy;&amp;rcy;&amp;acy;&amp;mcy;&amp;mcy;&amp;acy; &amp;tcy;&amp;rcy;&amp;ucy;&amp;dcy;&amp;ocy;&amp;vcy;&amp;ocy;&amp;gcy;&amp;ocy; &amp;vcy;&amp;ocy;&amp;scy;&amp;pcy;&amp;icy;&amp;tcy;&amp;acy;&amp;ncy;&amp;icy;&amp;yacy; &amp;dcy;&amp;ocy;&amp;shcy;&amp;kcy;&amp;ocy;&amp;lcy;&amp;softcy;&amp;ncy;&amp;icy;&amp;kcy;&amp;ocy;&amp;vcy; - &amp;Fcy;&amp;acy;&amp;jcy;&amp;lcy;&amp;ocy;&amp;vcy;&amp;ycy;&amp;jcy; &amp;acy;&amp;rcy;&amp;khcy;&amp;icy;&amp;v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263903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97381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3384376"/>
          </a:xfrm>
        </p:spPr>
        <p:txBody>
          <a:bodyPr anchor="t">
            <a:no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Кейс-технологии формируют коммуникативные  навыки: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- происходит формирование у детей навыков работы в команде;</a:t>
            </a:r>
            <a:br>
              <a:rPr lang="ru-RU" sz="2000" b="1" dirty="0" smtClean="0"/>
            </a:br>
            <a:r>
              <a:rPr lang="ru-RU" sz="2000" b="1" dirty="0" smtClean="0"/>
              <a:t>- умение вести диалог со взрослыми и сверстниками;</a:t>
            </a:r>
            <a:br>
              <a:rPr lang="ru-RU" sz="2000" b="1" dirty="0" smtClean="0"/>
            </a:br>
            <a:r>
              <a:rPr lang="ru-RU" sz="2000" b="1" dirty="0" smtClean="0"/>
              <a:t>- развивается умение адекватно реагировать в возникающих конфликтных ситуациях;</a:t>
            </a:r>
            <a:br>
              <a:rPr lang="ru-RU" sz="2000" b="1" dirty="0" smtClean="0"/>
            </a:br>
            <a:r>
              <a:rPr lang="ru-RU" sz="2000" b="1" dirty="0" smtClean="0"/>
              <a:t>- обеспечивается взаимосвязь с жизнью и игрой ребенка;</a:t>
            </a:r>
            <a:br>
              <a:rPr lang="ru-RU" sz="2000" b="1" dirty="0" smtClean="0"/>
            </a:br>
            <a:r>
              <a:rPr lang="ru-RU" sz="2000" b="1" dirty="0" smtClean="0"/>
              <a:t>- дети учатся применять самостоятельно, без помощи взрослого полученные знания в   реальной жизни</a:t>
            </a:r>
            <a:r>
              <a:rPr lang="ru-RU" sz="2400" b="1" dirty="0" smtClean="0"/>
              <a:t>.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pic>
        <p:nvPicPr>
          <p:cNvPr id="5" name="Picture 4" descr="http://xn--14-6kchkfmc2a3b1g.xn--p1ai/wp-content/uploads/2016/01/%D1%84%D0%BE%D1%82%D0%BE-%E2%84%961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581128"/>
            <a:ext cx="2882986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21830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</TotalTime>
  <Words>803</Words>
  <Application>Microsoft Office PowerPoint</Application>
  <PresentationFormat>Экран (4:3)</PresentationFormat>
  <Paragraphs>125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Brush Script MT</vt:lpstr>
      <vt:lpstr>Calibri</vt:lpstr>
      <vt:lpstr>Georgia</vt:lpstr>
      <vt:lpstr>Helvetica Neue</vt:lpstr>
      <vt:lpstr>Rage Italic</vt:lpstr>
      <vt:lpstr>Symbol</vt:lpstr>
      <vt:lpstr>Times New Roman</vt:lpstr>
      <vt:lpstr>Кнопка</vt:lpstr>
      <vt:lpstr>«Метод кейс-технологии в дошкольном образовании»</vt:lpstr>
      <vt:lpstr>       Впервые работа с кейсами в рамках учебного процесса была реализована в Гарвардской школе бизнеса в 1908 г.  В России данная технология стала внедряться лишь последние 3-4 года.  </vt:lpstr>
      <vt:lpstr>Суть метода</vt:lpstr>
      <vt:lpstr>Цель технологии:</vt:lpstr>
      <vt:lpstr>Презентация PowerPoint</vt:lpstr>
      <vt:lpstr>Презентация PowerPoint</vt:lpstr>
      <vt:lpstr>Что такое кейс?</vt:lpstr>
      <vt:lpstr>Для чего нужен кейс?</vt:lpstr>
      <vt:lpstr>Кейс-технологии формируют коммуникативные  навыки: - происходит формирование у детей навыков работы в команде; - умение вести диалог со взрослыми и сверстниками; - развивается умение адекватно реагировать в возникающих конфликтных ситуациях; - обеспечивается взаимосвязь с жизнью и игрой ребенка; - дети учатся применять самостоятельно, без помощи взрослого полученные знания в   реальной жизни. </vt:lpstr>
      <vt:lpstr>Главное предназначение  кейс-технологии — развивать способность исследовать  различные проблемы и находить их решение, то есть, научиться работать с информацией. </vt:lpstr>
      <vt:lpstr>- соответствовать четко поставленной цели; - иметь соответствующий уровень трудности; - иллюстрировать типичные ситуации; - развивать аналитическое мышление; - провоцировать дискуссию; - иметь несколько решений. </vt:lpstr>
      <vt:lpstr>Методы кейс – технологий:</vt:lpstr>
      <vt:lpstr>Презентация PowerPoint</vt:lpstr>
      <vt:lpstr>Что может содержать кейс?</vt:lpstr>
      <vt:lpstr>Презентация PowerPoint</vt:lpstr>
      <vt:lpstr>Технология кейс – стади направлена на:  - освоение знаний, формирование новых качеств и представлений; - развитие способности детей научиться работать с информацией (поиск, анализ, синтез, классификация и т.д.), прорабатывать различные проблемы, находить их решение; - ориентированное обучение детей с индивидуальными данными; - формирование навыков коммуникативного взаимодействия; - использование приобретенных в процессе решения кейса знаний и навыков в жизненных ситуациях. </vt:lpstr>
      <vt:lpstr>Технологическая карта деятельности  по технологии кейс – стади.</vt:lpstr>
      <vt:lpstr>Кейс-иллюстрация - это иллюстрация, которая используется для рассмотрения проблемной ситуации.  Целью работы с ней является разбор сути проблемы, анализ возможных решений и выбор лучшего из них. </vt:lpstr>
      <vt:lpstr> «Фото – кейс» , в него входит: - фото, сюжет которого отражает какую – либо проблему; - текст к кейсу, который описывает совокупность событий; - задание – правильно поставленный вопрос ( в нем должна быть мотивация на решение проблемы). </vt:lpstr>
      <vt:lpstr>Пример работы над фото-кейсом: На первом этапе дети знакомятся с фотографией. </vt:lpstr>
      <vt:lpstr>Презентация PowerPoint</vt:lpstr>
      <vt:lpstr>Презентация PowerPoint</vt:lpstr>
      <vt:lpstr>Этапы кейс – технологии и деятельность детей в процессе ролевого проектирования. </vt:lpstr>
      <vt:lpstr>В процессе освоения кейс-технологий дети: - учатся получать необходимую информацию в общении; - развивают умение соотносить свои устремления с интересами других; - учатся доказывать и отстаивать свою точку зрения, аргументировать ответ, формулировать вопрос; -учатся участвовать в дискуссии; - развивают умение принимать помощь.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 – технология</dc:title>
  <dc:creator>user</dc:creator>
  <cp:lastModifiedBy>Admin</cp:lastModifiedBy>
  <cp:revision>151</cp:revision>
  <dcterms:created xsi:type="dcterms:W3CDTF">2015-01-09T08:17:04Z</dcterms:created>
  <dcterms:modified xsi:type="dcterms:W3CDTF">2019-11-04T12:46:53Z</dcterms:modified>
</cp:coreProperties>
</file>